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6" r:id="rId2"/>
    <p:sldId id="258" r:id="rId3"/>
    <p:sldId id="257" r:id="rId4"/>
    <p:sldId id="262" r:id="rId5"/>
    <p:sldId id="327" r:id="rId6"/>
    <p:sldId id="283" r:id="rId7"/>
    <p:sldId id="323" r:id="rId8"/>
    <p:sldId id="263" r:id="rId9"/>
    <p:sldId id="281" r:id="rId10"/>
    <p:sldId id="282" r:id="rId11"/>
    <p:sldId id="264" r:id="rId12"/>
    <p:sldId id="324" r:id="rId13"/>
    <p:sldId id="284" r:id="rId14"/>
    <p:sldId id="285" r:id="rId15"/>
    <p:sldId id="286" r:id="rId16"/>
    <p:sldId id="287" r:id="rId17"/>
    <p:sldId id="325" r:id="rId18"/>
    <p:sldId id="326" r:id="rId19"/>
    <p:sldId id="328" r:id="rId20"/>
    <p:sldId id="329" r:id="rId21"/>
    <p:sldId id="259" r:id="rId22"/>
    <p:sldId id="337" r:id="rId23"/>
    <p:sldId id="265" r:id="rId24"/>
    <p:sldId id="343" r:id="rId25"/>
    <p:sldId id="335" r:id="rId26"/>
    <p:sldId id="308" r:id="rId27"/>
    <p:sldId id="338" r:id="rId28"/>
    <p:sldId id="340" r:id="rId29"/>
    <p:sldId id="339" r:id="rId30"/>
    <p:sldId id="341" r:id="rId31"/>
    <p:sldId id="290" r:id="rId32"/>
    <p:sldId id="291" r:id="rId33"/>
    <p:sldId id="267" r:id="rId34"/>
    <p:sldId id="260" r:id="rId35"/>
    <p:sldId id="268" r:id="rId36"/>
    <p:sldId id="310" r:id="rId37"/>
    <p:sldId id="330" r:id="rId38"/>
    <p:sldId id="331" r:id="rId39"/>
    <p:sldId id="311" r:id="rId40"/>
    <p:sldId id="332" r:id="rId41"/>
    <p:sldId id="344" r:id="rId42"/>
    <p:sldId id="333" r:id="rId43"/>
    <p:sldId id="312" r:id="rId44"/>
    <p:sldId id="313" r:id="rId45"/>
    <p:sldId id="334" r:id="rId46"/>
    <p:sldId id="315" r:id="rId47"/>
    <p:sldId id="261" r:id="rId48"/>
    <p:sldId id="317" r:id="rId49"/>
    <p:sldId id="320" r:id="rId50"/>
    <p:sldId id="319" r:id="rId51"/>
    <p:sldId id="322"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C4B8"/>
    <a:srgbClr val="15B1B8"/>
    <a:srgbClr val="24B0D2"/>
    <a:srgbClr val="067ABA"/>
    <a:srgbClr val="DDE9E8"/>
    <a:srgbClr val="DFE4E9"/>
    <a:srgbClr val="F2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76"/>
  </p:normalViewPr>
  <p:slideViewPr>
    <p:cSldViewPr snapToGrid="0" snapToObjects="1">
      <p:cViewPr varScale="1">
        <p:scale>
          <a:sx n="67" d="100"/>
          <a:sy n="67" d="100"/>
        </p:scale>
        <p:origin x="620" y="52"/>
      </p:cViewPr>
      <p:guideLst>
        <p:guide orient="horz" pos="2138"/>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CF912-D16B-4D62-9FCB-4B859A060116}" type="datetimeFigureOut">
              <a:rPr lang="zh-CN" altLang="en-US" smtClean="0"/>
              <a:t>2018/11/11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1A219-AFB3-4262-B118-BD901D2AE21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22</a:t>
            </a:fld>
            <a:endParaRPr lang="zh-CN" altLang="en-US"/>
          </a:p>
        </p:txBody>
      </p:sp>
    </p:spTree>
    <p:extLst>
      <p:ext uri="{BB962C8B-B14F-4D97-AF65-F5344CB8AC3E}">
        <p14:creationId xmlns:p14="http://schemas.microsoft.com/office/powerpoint/2010/main" val="1535653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51</a:t>
            </a:fld>
            <a:endParaRPr lang="zh-CN" altLang="en-US"/>
          </a:p>
        </p:txBody>
      </p:sp>
    </p:spTree>
    <p:extLst>
      <p:ext uri="{BB962C8B-B14F-4D97-AF65-F5344CB8AC3E}">
        <p14:creationId xmlns:p14="http://schemas.microsoft.com/office/powerpoint/2010/main" val="2558855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2018/11/11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形状 7"/>
          <p:cNvSpPr/>
          <p:nvPr userDrawn="1"/>
        </p:nvSpPr>
        <p:spPr>
          <a:xfrm>
            <a:off x="3348317" y="564775"/>
            <a:ext cx="5701553" cy="874059"/>
          </a:xfrm>
          <a:custGeom>
            <a:avLst/>
            <a:gdLst>
              <a:gd name="connsiteX0" fmla="*/ 174812 w 5701553"/>
              <a:gd name="connsiteY0" fmla="*/ 26894 h 874059"/>
              <a:gd name="connsiteX1" fmla="*/ 0 w 5701553"/>
              <a:gd name="connsiteY1" fmla="*/ 874059 h 874059"/>
              <a:gd name="connsiteX2" fmla="*/ 5499847 w 5701553"/>
              <a:gd name="connsiteY2" fmla="*/ 632012 h 874059"/>
              <a:gd name="connsiteX3" fmla="*/ 5701553 w 5701553"/>
              <a:gd name="connsiteY3" fmla="*/ 0 h 874059"/>
              <a:gd name="connsiteX4" fmla="*/ 174812 w 5701553"/>
              <a:gd name="connsiteY4" fmla="*/ 26894 h 87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1553" h="874059">
                <a:moveTo>
                  <a:pt x="174812" y="26894"/>
                </a:moveTo>
                <a:lnTo>
                  <a:pt x="0" y="874059"/>
                </a:lnTo>
                <a:lnTo>
                  <a:pt x="5499847" y="632012"/>
                </a:lnTo>
                <a:lnTo>
                  <a:pt x="5701553" y="0"/>
                </a:lnTo>
                <a:lnTo>
                  <a:pt x="174812" y="26894"/>
                </a:lnTo>
                <a:close/>
              </a:path>
            </a:pathLst>
          </a:custGeom>
          <a:ln>
            <a:noFill/>
          </a:ln>
          <a:effectLst>
            <a:outerShdw blurRad="50800" dist="76200" algn="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3359B307-9BCE-BD47-AE9A-1735D46089A6}" type="datetimeFigureOut">
              <a:rPr kumimoji="1" lang="zh-CN" altLang="en-US" smtClean="0"/>
              <a:t>2018/11/11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3359B307-9BCE-BD47-AE9A-1735D46089A6}" type="datetimeFigureOut">
              <a:rPr kumimoji="1" lang="zh-CN" altLang="en-US" smtClean="0"/>
              <a:t>2018/11/11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59B307-9BCE-BD47-AE9A-1735D46089A6}" type="datetimeFigureOut">
              <a:rPr kumimoji="1" lang="zh-CN" altLang="en-US" smtClean="0"/>
              <a:t>2018/11/11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2018/11/11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9B307-9BCE-BD47-AE9A-1735D46089A6}" type="datetimeFigureOut">
              <a:rPr kumimoji="1" lang="zh-CN" altLang="en-US" smtClean="0"/>
              <a:t>2018/11/11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59004-2088-C743-9020-07753CBF1D0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8" name="直角三角形 7"/>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rotWithShape="1">
          <a:blip r:embed="rId3" cstate="screen"/>
          <a:srcRect/>
          <a:stretch>
            <a:fillRect/>
          </a:stretch>
        </p:blipFill>
        <p:spPr>
          <a:xfrm>
            <a:off x="4489796" y="0"/>
            <a:ext cx="7702204" cy="1508760"/>
          </a:xfrm>
          <a:prstGeom prst="rect">
            <a:avLst/>
          </a:prstGeom>
        </p:spPr>
      </p:pic>
      <p:pic>
        <p:nvPicPr>
          <p:cNvPr id="5" name="图片 4"/>
          <p:cNvPicPr>
            <a:picLocks noChangeAspect="1"/>
          </p:cNvPicPr>
          <p:nvPr/>
        </p:nvPicPr>
        <p:blipFill rotWithShape="1">
          <a:blip r:embed="rId4" cstate="screen"/>
          <a:srcRect t="20800" r="52969"/>
          <a:stretch>
            <a:fillRect/>
          </a:stretch>
        </p:blipFill>
        <p:spPr>
          <a:xfrm>
            <a:off x="-1" y="4114800"/>
            <a:ext cx="6255327" cy="2743200"/>
          </a:xfrm>
          <a:prstGeom prst="rect">
            <a:avLst/>
          </a:prstGeom>
        </p:spPr>
      </p:pic>
      <p:sp>
        <p:nvSpPr>
          <p:cNvPr id="9" name="文本框 8"/>
          <p:cNvSpPr txBox="1"/>
          <p:nvPr/>
        </p:nvSpPr>
        <p:spPr>
          <a:xfrm>
            <a:off x="4772561" y="2406549"/>
            <a:ext cx="2646878" cy="830997"/>
          </a:xfrm>
          <a:prstGeom prst="rect">
            <a:avLst/>
          </a:prstGeom>
          <a:noFill/>
        </p:spPr>
        <p:txBody>
          <a:bodyPr wrap="none" rtlCol="0">
            <a:spAutoFit/>
          </a:bodyPr>
          <a:lstStyle/>
          <a:p>
            <a:pPr algn="ctr"/>
            <a:r>
              <a:rPr lang="zh-CN" altLang="en-US" sz="4800" b="1" cap="all" dirty="0">
                <a:latin typeface="Arial" panose="020B0604020202020204" pitchFamily="34" charset="0"/>
                <a:ea typeface="微软雅黑" panose="020B0503020204020204" charset="-122"/>
                <a:cs typeface="Arial" panose="020B0604020202020204" pitchFamily="34" charset="0"/>
                <a:sym typeface="Arial" panose="020B0604020202020204" pitchFamily="34" charset="0"/>
              </a:rPr>
              <a:t>界面原型</a:t>
            </a:r>
            <a:endParaRPr kumimoji="1" lang="zh-CN" altLang="en-US" sz="4800"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7116790" y="5457825"/>
            <a:ext cx="4826962" cy="1015663"/>
          </a:xfrm>
          <a:prstGeom prst="rect">
            <a:avLst/>
          </a:prstGeom>
          <a:noFill/>
        </p:spPr>
        <p:txBody>
          <a:bodyPr wrap="none" rtlCol="0">
            <a:spAutoFit/>
          </a:bodyPr>
          <a:lstStyle/>
          <a:p>
            <a:pPr algn="l"/>
            <a:r>
              <a:rPr kumimoji="1" lang="zh-CN" altLang="en-US" sz="2000" dirty="0">
                <a:solidFill>
                  <a:schemeClr val="tx1">
                    <a:lumMod val="75000"/>
                    <a:lumOff val="25000"/>
                  </a:schemeClr>
                </a:solidFill>
              </a:rPr>
              <a:t>汇报人：</a:t>
            </a:r>
            <a:r>
              <a:rPr kumimoji="1" lang="en-US" altLang="zh-CN" sz="2000" dirty="0">
                <a:solidFill>
                  <a:schemeClr val="tx1">
                    <a:lumMod val="75000"/>
                    <a:lumOff val="25000"/>
                  </a:schemeClr>
                </a:solidFill>
              </a:rPr>
              <a:t>G17</a:t>
            </a:r>
            <a:r>
              <a:rPr kumimoji="1" lang="zh-CN" altLang="en-US" sz="2000" dirty="0">
                <a:solidFill>
                  <a:schemeClr val="tx1">
                    <a:lumMod val="75000"/>
                    <a:lumOff val="25000"/>
                  </a:schemeClr>
                </a:solidFill>
              </a:rPr>
              <a:t>    </a:t>
            </a:r>
          </a:p>
          <a:p>
            <a:pPr algn="l"/>
            <a:r>
              <a:rPr lang="zh-CN" altLang="en-US" sz="2000" dirty="0">
                <a:sym typeface="+mn-ea"/>
              </a:rPr>
              <a:t>组长：童欣 </a:t>
            </a:r>
            <a:endParaRPr lang="en-US" altLang="zh-CN" sz="2000" dirty="0">
              <a:solidFill>
                <a:schemeClr val="tx1"/>
              </a:solidFill>
            </a:endParaRPr>
          </a:p>
          <a:p>
            <a:pPr algn="l"/>
            <a:r>
              <a:rPr lang="zh-CN" altLang="en-US" sz="2000" dirty="0">
                <a:sym typeface="+mn-ea"/>
              </a:rPr>
              <a:t>组员：吴自强 陈雅菁 陈婧唯 刘震 张天颖</a:t>
            </a:r>
            <a:endParaRPr kumimoji="1" lang="zh-CN" altLang="en-US" sz="2000" dirty="0">
              <a:solidFill>
                <a:schemeClr val="tx1">
                  <a:lumMod val="75000"/>
                  <a:lumOff val="25000"/>
                </a:schemeClr>
              </a:solidFill>
            </a:endParaRPr>
          </a:p>
        </p:txBody>
      </p:sp>
      <p:pic>
        <p:nvPicPr>
          <p:cNvPr id="3" name="图片 2">
            <a:extLst>
              <a:ext uri="{FF2B5EF4-FFF2-40B4-BE49-F238E27FC236}">
                <a16:creationId xmlns:a16="http://schemas.microsoft.com/office/drawing/2014/main" id="{840E6848-65D3-4A42-9322-48D3E07937BB}"/>
              </a:ext>
            </a:extLst>
          </p:cNvPr>
          <p:cNvPicPr>
            <a:picLocks noChangeAspect="1"/>
          </p:cNvPicPr>
          <p:nvPr/>
        </p:nvPicPr>
        <p:blipFill>
          <a:blip r:embed="rId5"/>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0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by="(-#ppt_w*2)" calcmode="lin" valueType="num">
                                      <p:cBhvr rctx="PPT">
                                        <p:cTn id="21" dur="500" autoRev="1" fill="hold">
                                          <p:stCondLst>
                                            <p:cond delay="0"/>
                                          </p:stCondLst>
                                        </p:cTn>
                                        <p:tgtEl>
                                          <p:spTgt spid="9"/>
                                        </p:tgtEl>
                                        <p:attrNameLst>
                                          <p:attrName>ppt_w</p:attrName>
                                        </p:attrNameLst>
                                      </p:cBhvr>
                                    </p:anim>
                                    <p:anim by="(#ppt_w*0.50)" calcmode="lin" valueType="num">
                                      <p:cBhvr>
                                        <p:cTn id="22" dur="500" decel="50000" autoRev="1" fill="hold">
                                          <p:stCondLst>
                                            <p:cond delay="0"/>
                                          </p:stCondLst>
                                        </p:cTn>
                                        <p:tgtEl>
                                          <p:spTgt spid="9"/>
                                        </p:tgtEl>
                                        <p:attrNameLst>
                                          <p:attrName>ppt_x</p:attrName>
                                        </p:attrNameLst>
                                      </p:cBhvr>
                                    </p:anim>
                                    <p:anim from="(-#ppt_h/2)" to="(#ppt_y)" calcmode="lin" valueType="num">
                                      <p:cBhvr>
                                        <p:cTn id="23" dur="1000" fill="hold">
                                          <p:stCondLst>
                                            <p:cond delay="0"/>
                                          </p:stCondLst>
                                        </p:cTn>
                                        <p:tgtEl>
                                          <p:spTgt spid="9"/>
                                        </p:tgtEl>
                                        <p:attrNameLst>
                                          <p:attrName>ppt_y</p:attrName>
                                        </p:attrNameLst>
                                      </p:cBhvr>
                                    </p:anim>
                                    <p:animRot by="21600000">
                                      <p:cBhvr>
                                        <p:cTn id="24" dur="1000" fill="hold">
                                          <p:stCondLst>
                                            <p:cond delay="0"/>
                                          </p:stCondLst>
                                        </p:cTn>
                                        <p:tgtEl>
                                          <p:spTgt spid="9"/>
                                        </p:tgtEl>
                                        <p:attrNameLst>
                                          <p:attrName>r</p:attrName>
                                        </p:attrNameLst>
                                      </p:cBhvr>
                                    </p:animRot>
                                  </p:childTnLst>
                                </p:cTn>
                              </p:par>
                            </p:childTnLst>
                          </p:cTn>
                        </p:par>
                        <p:par>
                          <p:cTn id="25" fill="hold">
                            <p:stCondLst>
                              <p:cond delay="23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Microsoft YaHei UI" panose="020B0503020204020204" pitchFamily="34" charset="-122"/>
                <a:ea typeface="Microsoft YaHei UI" panose="020B0503020204020204" pitchFamily="34" charset="-122"/>
                <a:sym typeface="+mn-ea"/>
              </a:rPr>
              <a:t>什么是人机交互界面？</a:t>
            </a:r>
            <a:endParaRPr kumimoji="1" lang="zh-CN" altLang="en-US" sz="2800" dirty="0">
              <a:solidFill>
                <a:schemeClr val="bg1"/>
              </a:solidFill>
              <a:latin typeface="Microsoft YaHei UI" panose="020B0503020204020204" pitchFamily="34" charset="-122"/>
              <a:ea typeface="Microsoft YaHei UI" panose="020B0503020204020204" pitchFamily="34" charset="-122"/>
            </a:endParaRPr>
          </a:p>
        </p:txBody>
      </p:sp>
      <p:pic>
        <p:nvPicPr>
          <p:cNvPr id="3" name="图片 2" descr="V%X[2S[PH8{DM@M_310FN1S"/>
          <p:cNvPicPr>
            <a:picLocks noChangeAspect="1"/>
          </p:cNvPicPr>
          <p:nvPr/>
        </p:nvPicPr>
        <p:blipFill>
          <a:blip r:embed="rId3"/>
          <a:stretch>
            <a:fillRect/>
          </a:stretch>
        </p:blipFill>
        <p:spPr>
          <a:xfrm>
            <a:off x="1066800" y="1792605"/>
            <a:ext cx="10058400" cy="4396740"/>
          </a:xfrm>
          <a:prstGeom prst="rect">
            <a:avLst/>
          </a:prstGeom>
        </p:spPr>
      </p:pic>
      <p:pic>
        <p:nvPicPr>
          <p:cNvPr id="4" name="图片 3">
            <a:extLst>
              <a:ext uri="{FF2B5EF4-FFF2-40B4-BE49-F238E27FC236}">
                <a16:creationId xmlns:a16="http://schemas.microsoft.com/office/drawing/2014/main" id="{4BE38D63-8CBE-45D6-88DB-4833DB5C468F}"/>
              </a:ext>
            </a:extLst>
          </p:cNvPr>
          <p:cNvPicPr>
            <a:picLocks noChangeAspect="1"/>
          </p:cNvPicPr>
          <p:nvPr/>
        </p:nvPicPr>
        <p:blipFill>
          <a:blip r:embed="rId4"/>
          <a:stretch>
            <a:fillRect/>
          </a:stretch>
        </p:blipFill>
        <p:spPr>
          <a:xfrm>
            <a:off x="-1" y="28576"/>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54382" y="658906"/>
            <a:ext cx="5570756" cy="523220"/>
          </a:xfrm>
          <a:prstGeom prst="rect">
            <a:avLst/>
          </a:prstGeom>
          <a:noFill/>
        </p:spPr>
        <p:txBody>
          <a:bodyPr wrap="none" rtlCol="0">
            <a:spAutoFit/>
          </a:bodyPr>
          <a:lstStyle/>
          <a:p>
            <a:pPr algn="l"/>
            <a:r>
              <a:rPr lang="zh-CN" altLang="en-US" sz="2800" b="1" dirty="0">
                <a:sym typeface="+mn-ea"/>
              </a:rPr>
              <a:t>人机交互界面表示模型与设计方法</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3970318"/>
          </a:xfrm>
          <a:prstGeom prst="rect">
            <a:avLst/>
          </a:prstGeom>
          <a:noFill/>
        </p:spPr>
        <p:txBody>
          <a:bodyPr wrap="square" rtlCol="0">
            <a:spAutoFit/>
          </a:bodyPr>
          <a:lstStyle/>
          <a:p>
            <a:pPr lvl="0"/>
            <a:r>
              <a:rPr lang="zh-CN" altLang="zh-CN" sz="3600" dirty="0">
                <a:sym typeface="+mn-ea"/>
              </a:rPr>
              <a:t>行为模型：从</a:t>
            </a:r>
            <a:r>
              <a:rPr lang="zh-CN" altLang="zh-CN" sz="3600" b="1" dirty="0">
                <a:solidFill>
                  <a:srgbClr val="FB581F"/>
                </a:solidFill>
                <a:sym typeface="+mn-ea"/>
              </a:rPr>
              <a:t>用户</a:t>
            </a:r>
            <a:r>
              <a:rPr lang="zh-CN" altLang="zh-CN" sz="3600" dirty="0">
                <a:sym typeface="+mn-ea"/>
              </a:rPr>
              <a:t>和</a:t>
            </a:r>
            <a:r>
              <a:rPr lang="zh-CN" altLang="zh-CN" sz="3600" b="1" dirty="0">
                <a:solidFill>
                  <a:srgbClr val="FB581F"/>
                </a:solidFill>
                <a:sym typeface="+mn-ea"/>
              </a:rPr>
              <a:t>任务</a:t>
            </a:r>
            <a:r>
              <a:rPr lang="zh-CN" altLang="zh-CN" sz="3600" dirty="0">
                <a:sym typeface="+mn-ea"/>
              </a:rPr>
              <a:t>角度描述人机交互界面。</a:t>
            </a:r>
            <a:endParaRPr lang="zh-CN" altLang="zh-CN" sz="3600" dirty="0"/>
          </a:p>
          <a:p>
            <a:pPr lvl="0"/>
            <a:r>
              <a:rPr lang="zh-CN" altLang="zh-CN" sz="3600" dirty="0">
                <a:sym typeface="+mn-ea"/>
              </a:rPr>
              <a:t>如：GOMS模型、LOTOS模型、UAN模型、任务模型</a:t>
            </a:r>
            <a:endParaRPr lang="zh-CN" altLang="zh-CN" sz="3600" dirty="0"/>
          </a:p>
          <a:p>
            <a:pPr lvl="0"/>
            <a:endParaRPr lang="zh-CN" altLang="zh-CN" sz="3600" dirty="0"/>
          </a:p>
          <a:p>
            <a:pPr lvl="0"/>
            <a:r>
              <a:rPr lang="zh-CN" altLang="zh-CN" sz="3600" dirty="0">
                <a:sym typeface="+mn-ea"/>
              </a:rPr>
              <a:t>结构模型：从</a:t>
            </a:r>
            <a:r>
              <a:rPr lang="zh-CN" altLang="zh-CN" sz="3600" b="1" dirty="0">
                <a:solidFill>
                  <a:srgbClr val="FB581F"/>
                </a:solidFill>
                <a:sym typeface="+mn-ea"/>
              </a:rPr>
              <a:t>系统</a:t>
            </a:r>
            <a:r>
              <a:rPr lang="zh-CN" altLang="zh-CN" sz="3600" dirty="0">
                <a:sym typeface="+mn-ea"/>
              </a:rPr>
              <a:t>角度。如，产生式规则</a:t>
            </a:r>
            <a:endParaRPr lang="zh-CN" altLang="zh-CN" sz="3600" dirty="0"/>
          </a:p>
          <a:p>
            <a:pPr lvl="0"/>
            <a:endParaRPr lang="zh-CN" altLang="zh-CN" sz="3600" dirty="0"/>
          </a:p>
          <a:p>
            <a:pPr lvl="0"/>
            <a:r>
              <a:rPr lang="zh-CN" altLang="zh-CN" sz="3600" dirty="0">
                <a:sym typeface="+mn-ea"/>
              </a:rPr>
              <a:t>表现模型：人机交互界面的</a:t>
            </a:r>
            <a:r>
              <a:rPr lang="zh-CN" altLang="zh-CN" sz="3600" b="1" dirty="0">
                <a:solidFill>
                  <a:srgbClr val="FB581F"/>
                </a:solidFill>
                <a:sym typeface="+mn-ea"/>
              </a:rPr>
              <a:t>具体表示方法</a:t>
            </a:r>
          </a:p>
          <a:p>
            <a:pPr lvl="0"/>
            <a:r>
              <a:rPr lang="zh-CN" altLang="zh-CN" sz="3600" b="1" dirty="0">
                <a:solidFill>
                  <a:schemeClr val="tx1"/>
                </a:solidFill>
                <a:sym typeface="+mn-ea"/>
              </a:rPr>
              <a:t>【</a:t>
            </a:r>
            <a:r>
              <a:rPr lang="en-US" altLang="zh-CN" sz="3600" b="1" dirty="0">
                <a:solidFill>
                  <a:schemeClr val="tx1"/>
                </a:solidFill>
                <a:sym typeface="+mn-ea"/>
              </a:rPr>
              <a:t>2</a:t>
            </a:r>
            <a:r>
              <a:rPr lang="zh-CN" altLang="en-US" sz="3600" b="1" dirty="0">
                <a:solidFill>
                  <a:schemeClr val="tx1"/>
                </a:solidFill>
                <a:sym typeface="+mn-ea"/>
              </a:rPr>
              <a:t>】</a:t>
            </a:r>
          </a:p>
        </p:txBody>
      </p:sp>
      <p:pic>
        <p:nvPicPr>
          <p:cNvPr id="13" name="图片 12">
            <a:extLst>
              <a:ext uri="{FF2B5EF4-FFF2-40B4-BE49-F238E27FC236}">
                <a16:creationId xmlns:a16="http://schemas.microsoft.com/office/drawing/2014/main" id="{923A6FF2-A3E4-4182-8CFD-7148FB834DB3}"/>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4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BF8082-8EAF-4F63-882C-48AE5AED5B3C}"/>
              </a:ext>
            </a:extLst>
          </p:cNvPr>
          <p:cNvSpPr txBox="1"/>
          <p:nvPr/>
        </p:nvSpPr>
        <p:spPr>
          <a:xfrm>
            <a:off x="4289612" y="658906"/>
            <a:ext cx="3027680" cy="521970"/>
          </a:xfrm>
          <a:prstGeom prst="rect">
            <a:avLst/>
          </a:prstGeom>
          <a:noFill/>
        </p:spPr>
        <p:txBody>
          <a:bodyPr wrap="none" rtlCol="0">
            <a:spAutoFit/>
          </a:bodyPr>
          <a:lstStyle/>
          <a:p>
            <a:pPr algn="l"/>
            <a:r>
              <a:rPr lang="zh-CN" altLang="en-US" sz="2800" b="1" dirty="0">
                <a:sym typeface="+mn-ea"/>
              </a:rPr>
              <a:t>可用性分析与评估</a:t>
            </a:r>
            <a:endParaRPr kumimoji="1" lang="zh-CN" altLang="en-US" sz="2800" dirty="0">
              <a:solidFill>
                <a:schemeClr val="bg1"/>
              </a:solidFill>
            </a:endParaRPr>
          </a:p>
        </p:txBody>
      </p:sp>
      <p:sp>
        <p:nvSpPr>
          <p:cNvPr id="3" name="矩形 2">
            <a:extLst>
              <a:ext uri="{FF2B5EF4-FFF2-40B4-BE49-F238E27FC236}">
                <a16:creationId xmlns:a16="http://schemas.microsoft.com/office/drawing/2014/main" id="{1EE8FE00-C295-436D-B2F4-D847EDC1DCAE}"/>
              </a:ext>
            </a:extLst>
          </p:cNvPr>
          <p:cNvSpPr/>
          <p:nvPr/>
        </p:nvSpPr>
        <p:spPr>
          <a:xfrm>
            <a:off x="1443718" y="1898108"/>
            <a:ext cx="9304564" cy="3785652"/>
          </a:xfrm>
          <a:prstGeom prst="rect">
            <a:avLst/>
          </a:prstGeom>
        </p:spPr>
        <p:txBody>
          <a:bodyPr wrap="square">
            <a:spAutoFit/>
          </a:bodyPr>
          <a:lstStyle/>
          <a:p>
            <a:r>
              <a:rPr lang="zh-CN" altLang="en-US" sz="4000" dirty="0"/>
              <a:t>       可用性是人机交互系统的重要内容，</a:t>
            </a:r>
            <a:r>
              <a:rPr lang="zh-CN" altLang="en-US" sz="4000" dirty="0">
                <a:solidFill>
                  <a:srgbClr val="FF0000"/>
                </a:solidFill>
              </a:rPr>
              <a:t>它关系到人机交互能否达到用户期待的目标，以及实现这一目标的效率与便捷性</a:t>
            </a:r>
            <a:r>
              <a:rPr lang="zh-CN" altLang="en-US" sz="4000" dirty="0"/>
              <a:t>。人机交互系统的可用性分析与评估的研究主要涉及到支持可用性的设计原则和可用性的评估方法等。</a:t>
            </a:r>
          </a:p>
        </p:txBody>
      </p:sp>
      <p:pic>
        <p:nvPicPr>
          <p:cNvPr id="4" name="图片 3">
            <a:extLst>
              <a:ext uri="{FF2B5EF4-FFF2-40B4-BE49-F238E27FC236}">
                <a16:creationId xmlns:a16="http://schemas.microsoft.com/office/drawing/2014/main" id="{1EF61B4A-0EC7-40E3-A619-51D2DC8BFD8F}"/>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604213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027680" cy="521970"/>
          </a:xfrm>
          <a:prstGeom prst="rect">
            <a:avLst/>
          </a:prstGeom>
          <a:noFill/>
        </p:spPr>
        <p:txBody>
          <a:bodyPr wrap="none" rtlCol="0">
            <a:spAutoFit/>
          </a:bodyPr>
          <a:lstStyle/>
          <a:p>
            <a:pPr algn="l"/>
            <a:r>
              <a:rPr lang="zh-CN" altLang="en-US" sz="2800" b="1" dirty="0">
                <a:sym typeface="+mn-ea"/>
              </a:rPr>
              <a:t>可用性分析与评估</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5077460"/>
          </a:xfrm>
          <a:prstGeom prst="rect">
            <a:avLst/>
          </a:prstGeom>
          <a:noFill/>
        </p:spPr>
        <p:txBody>
          <a:bodyPr wrap="square" rtlCol="0">
            <a:spAutoFit/>
          </a:bodyPr>
          <a:lstStyle/>
          <a:p>
            <a:pPr lvl="0"/>
            <a:r>
              <a:rPr lang="zh-CN" altLang="zh-CN" sz="3600" dirty="0">
                <a:sym typeface="+mn-ea"/>
              </a:rPr>
              <a:t>图形用户界面设计的一般原则：</a:t>
            </a:r>
            <a:endParaRPr lang="zh-CN" altLang="zh-CN" sz="3600" dirty="0"/>
          </a:p>
          <a:p>
            <a:pPr lvl="0"/>
            <a:endParaRPr lang="zh-CN" altLang="zh-CN" sz="3600" dirty="0"/>
          </a:p>
          <a:p>
            <a:pPr lvl="0"/>
            <a:r>
              <a:rPr lang="zh-CN" altLang="zh-CN" sz="3600" dirty="0">
                <a:sym typeface="+mn-ea"/>
              </a:rPr>
              <a:t>界面：具有</a:t>
            </a:r>
            <a:r>
              <a:rPr lang="zh-CN" altLang="zh-CN" sz="3600" b="1" dirty="0">
                <a:solidFill>
                  <a:srgbClr val="FB581F"/>
                </a:solidFill>
                <a:sym typeface="+mn-ea"/>
              </a:rPr>
              <a:t>一致性、合理划分并高效实用</a:t>
            </a:r>
            <a:r>
              <a:rPr lang="zh-CN" altLang="zh-CN" sz="3600" dirty="0">
                <a:sym typeface="+mn-ea"/>
              </a:rPr>
              <a:t>显示屏幕</a:t>
            </a:r>
            <a:endParaRPr lang="zh-CN" altLang="zh-CN" sz="3600" dirty="0"/>
          </a:p>
          <a:p>
            <a:pPr lvl="0"/>
            <a:endParaRPr lang="zh-CN" altLang="zh-CN" sz="3600" dirty="0"/>
          </a:p>
          <a:p>
            <a:pPr lvl="0"/>
            <a:r>
              <a:rPr lang="zh-CN" altLang="zh-CN" sz="3600" dirty="0">
                <a:sym typeface="+mn-ea"/>
              </a:rPr>
              <a:t>功能：具有</a:t>
            </a:r>
            <a:r>
              <a:rPr lang="zh-CN" altLang="zh-CN" sz="3600" b="1" dirty="0">
                <a:solidFill>
                  <a:srgbClr val="FB581F"/>
                </a:solidFill>
                <a:sym typeface="+mn-ea"/>
              </a:rPr>
              <a:t>快捷方式、提供错误处理功能、提供信息反馈、允许操作可逆</a:t>
            </a:r>
            <a:endParaRPr lang="zh-CN" altLang="zh-CN" sz="3600" b="1" dirty="0">
              <a:solidFill>
                <a:srgbClr val="FB581F"/>
              </a:solidFill>
            </a:endParaRPr>
          </a:p>
          <a:p>
            <a:pPr lvl="0"/>
            <a:endParaRPr lang="zh-CN" altLang="zh-CN" sz="3600" b="1" dirty="0">
              <a:solidFill>
                <a:srgbClr val="FB581F"/>
              </a:solidFill>
            </a:endParaRPr>
          </a:p>
          <a:p>
            <a:pPr lvl="0"/>
            <a:r>
              <a:rPr lang="zh-CN" altLang="zh-CN" sz="3600" dirty="0">
                <a:sym typeface="+mn-ea"/>
              </a:rPr>
              <a:t>用户使用：</a:t>
            </a:r>
            <a:r>
              <a:rPr lang="zh-CN" altLang="zh-CN" sz="3600" b="1" dirty="0">
                <a:solidFill>
                  <a:srgbClr val="FB581F"/>
                </a:solidFill>
                <a:sym typeface="+mn-ea"/>
              </a:rPr>
              <a:t>设计良好的帮助文档</a:t>
            </a:r>
            <a:endParaRPr lang="zh-CN" altLang="zh-CN" sz="3600" b="1" dirty="0">
              <a:solidFill>
                <a:srgbClr val="FB581F"/>
              </a:solidFill>
            </a:endParaRPr>
          </a:p>
          <a:p>
            <a:endParaRPr lang="zh-CN" altLang="en-US" b="1" dirty="0"/>
          </a:p>
          <a:p>
            <a:endParaRPr lang="zh-CN" altLang="en-US"/>
          </a:p>
        </p:txBody>
      </p:sp>
      <p:pic>
        <p:nvPicPr>
          <p:cNvPr id="13" name="图片 12">
            <a:extLst>
              <a:ext uri="{FF2B5EF4-FFF2-40B4-BE49-F238E27FC236}">
                <a16:creationId xmlns:a16="http://schemas.microsoft.com/office/drawing/2014/main" id="{B8B45E52-4E47-47DB-B678-28EAEB761D4E}"/>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676525" cy="521970"/>
          </a:xfrm>
          <a:prstGeom prst="rect">
            <a:avLst/>
          </a:prstGeom>
          <a:noFill/>
        </p:spPr>
        <p:txBody>
          <a:bodyPr wrap="none" rtlCol="0">
            <a:spAutoFit/>
          </a:bodyPr>
          <a:lstStyle/>
          <a:p>
            <a:pPr algn="l"/>
            <a:r>
              <a:rPr lang="zh-CN" altLang="en-US" sz="2800" b="1" dirty="0">
                <a:latin typeface="+mj-ea"/>
                <a:ea typeface="+mj-ea"/>
                <a:sym typeface="+mn-ea"/>
              </a:rPr>
              <a:t>多通道交互技术</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12" name="矩形 11">
            <a:extLst>
              <a:ext uri="{FF2B5EF4-FFF2-40B4-BE49-F238E27FC236}">
                <a16:creationId xmlns:a16="http://schemas.microsoft.com/office/drawing/2014/main" id="{B4A61D68-6471-4A7C-94BD-F8F3739C9A29}"/>
              </a:ext>
            </a:extLst>
          </p:cNvPr>
          <p:cNvSpPr/>
          <p:nvPr/>
        </p:nvSpPr>
        <p:spPr>
          <a:xfrm>
            <a:off x="842066" y="2266237"/>
            <a:ext cx="10507867" cy="3416320"/>
          </a:xfrm>
          <a:prstGeom prst="rect">
            <a:avLst/>
          </a:prstGeom>
        </p:spPr>
        <p:txBody>
          <a:bodyPr wrap="square">
            <a:spAutoFit/>
          </a:bodyPr>
          <a:lstStyle/>
          <a:p>
            <a:r>
              <a:rPr lang="zh-CN" altLang="en-US" sz="3600" dirty="0"/>
              <a:t>        在多通道交互中，用户可以使用语音、手势、眼神、表情等自然的交互方式与计算机系统进行通信。</a:t>
            </a:r>
            <a:r>
              <a:rPr lang="zh-CN" altLang="en-US" sz="3600" dirty="0">
                <a:solidFill>
                  <a:srgbClr val="FF0000"/>
                </a:solidFill>
              </a:rPr>
              <a:t>多通道交互主要研究多通道交互界面的表示模型、多通道交互界面的评估方法以及多通道信息的融合</a:t>
            </a:r>
            <a:r>
              <a:rPr lang="zh-CN" altLang="en-US" sz="3600" dirty="0"/>
              <a:t>等。其中，</a:t>
            </a:r>
            <a:r>
              <a:rPr lang="zh-CN" altLang="en-US" sz="3600" dirty="0">
                <a:solidFill>
                  <a:srgbClr val="FF0000"/>
                </a:solidFill>
              </a:rPr>
              <a:t>多通道信息整合</a:t>
            </a:r>
            <a:r>
              <a:rPr lang="zh-CN" altLang="en-US" sz="3600" dirty="0"/>
              <a:t>是多通道用户界面研究的重点和难点。</a:t>
            </a:r>
          </a:p>
        </p:txBody>
      </p:sp>
      <p:pic>
        <p:nvPicPr>
          <p:cNvPr id="14" name="图片 13">
            <a:extLst>
              <a:ext uri="{FF2B5EF4-FFF2-40B4-BE49-F238E27FC236}">
                <a16:creationId xmlns:a16="http://schemas.microsoft.com/office/drawing/2014/main" id="{23398801-C92F-4C35-81D0-1BCC6DB6DF6A}"/>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6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388995" cy="521970"/>
          </a:xfrm>
          <a:prstGeom prst="rect">
            <a:avLst/>
          </a:prstGeom>
          <a:noFill/>
        </p:spPr>
        <p:txBody>
          <a:bodyPr wrap="none" rtlCol="0">
            <a:spAutoFit/>
          </a:bodyPr>
          <a:lstStyle/>
          <a:p>
            <a:pPr algn="l"/>
            <a:r>
              <a:rPr lang="zh-CN" altLang="en-US" sz="2800" b="1" dirty="0">
                <a:latin typeface="+mj-ea"/>
                <a:ea typeface="+mj-ea"/>
                <a:sym typeface="+mn-ea"/>
              </a:rPr>
              <a:t>认知与智能用户界面</a:t>
            </a:r>
            <a:endParaRPr kumimoji="1" lang="zh-CN" altLang="en-US" sz="28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803098" y="2107161"/>
            <a:ext cx="10946130" cy="3416320"/>
          </a:xfrm>
          <a:prstGeom prst="rect">
            <a:avLst/>
          </a:prstGeom>
          <a:noFill/>
        </p:spPr>
        <p:txBody>
          <a:bodyPr wrap="square" rtlCol="0">
            <a:spAutoFit/>
          </a:bodyPr>
          <a:lstStyle/>
          <a:p>
            <a:pPr lvl="0"/>
            <a:r>
              <a:rPr lang="zh-CN" altLang="en-US" sz="3600" dirty="0">
                <a:sym typeface="+mn-ea"/>
              </a:rPr>
              <a:t>       智能用户界面的</a:t>
            </a:r>
            <a:r>
              <a:rPr lang="zh-CN" altLang="en-US" sz="3600" dirty="0">
                <a:solidFill>
                  <a:srgbClr val="FF0000"/>
                </a:solidFill>
                <a:sym typeface="+mn-ea"/>
              </a:rPr>
              <a:t>最终目标是使人机交互和人－人交互一样自然、方便</a:t>
            </a:r>
            <a:r>
              <a:rPr lang="zh-CN" altLang="en-US" sz="3600" dirty="0">
                <a:sym typeface="+mn-ea"/>
              </a:rPr>
              <a:t>。上下文感知、眼动跟踪、手势识别、三维输入、语音识别、表情识别、手写识别、自然语言理解等都是认知与智能用户界面需要解决的重要问题。</a:t>
            </a:r>
            <a:endParaRPr lang="zh-CN" altLang="zh-CN" sz="3600" b="1" dirty="0">
              <a:solidFill>
                <a:srgbClr val="FB581F"/>
              </a:solidFill>
            </a:endParaRPr>
          </a:p>
          <a:p>
            <a:endParaRPr lang="zh-CN" altLang="en-US" b="1" dirty="0"/>
          </a:p>
          <a:p>
            <a:endParaRPr lang="zh-CN" altLang="en-US" dirty="0"/>
          </a:p>
        </p:txBody>
      </p:sp>
      <p:pic>
        <p:nvPicPr>
          <p:cNvPr id="13" name="图片 12">
            <a:extLst>
              <a:ext uri="{FF2B5EF4-FFF2-40B4-BE49-F238E27FC236}">
                <a16:creationId xmlns:a16="http://schemas.microsoft.com/office/drawing/2014/main" id="{CCACBF12-93B0-4F0D-AAB6-EE6C859C3F1D}"/>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99"/>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46313" y="558598"/>
            <a:ext cx="1210589" cy="707886"/>
          </a:xfrm>
          <a:prstGeom prst="rect">
            <a:avLst/>
          </a:prstGeom>
          <a:noFill/>
        </p:spPr>
        <p:txBody>
          <a:bodyPr wrap="none" rtlCol="0">
            <a:spAutoFit/>
          </a:bodyPr>
          <a:lstStyle/>
          <a:p>
            <a:pPr algn="ctr"/>
            <a:r>
              <a:rPr lang="zh-CN" altLang="en-US" sz="4000" b="1" dirty="0">
                <a:latin typeface="+mj-ea"/>
                <a:ea typeface="+mj-ea"/>
                <a:sym typeface="+mn-ea"/>
              </a:rPr>
              <a:t>群件</a:t>
            </a:r>
            <a:endParaRPr kumimoji="1" lang="zh-CN" altLang="en-US" sz="40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4524315"/>
          </a:xfrm>
          <a:prstGeom prst="rect">
            <a:avLst/>
          </a:prstGeom>
          <a:noFill/>
        </p:spPr>
        <p:txBody>
          <a:bodyPr wrap="square" rtlCol="0">
            <a:spAutoFit/>
          </a:bodyPr>
          <a:lstStyle/>
          <a:p>
            <a:pPr lvl="0"/>
            <a:r>
              <a:rPr lang="en-US" altLang="zh-CN" sz="3600" dirty="0"/>
              <a:t>      </a:t>
            </a:r>
            <a:r>
              <a:rPr lang="zh-CN" altLang="zh-CN" sz="3600" dirty="0"/>
              <a:t>群件是指帮助群组协同工作的计算机支持的协作环境，</a:t>
            </a:r>
            <a:r>
              <a:rPr lang="zh-CN" altLang="zh-CN" sz="3600" dirty="0">
                <a:solidFill>
                  <a:srgbClr val="FF0000"/>
                </a:solidFill>
              </a:rPr>
              <a:t>主要涉及个人或群组间的信息传递、群组中的信息共享、业务过程自动化与协调，以及人和过程之间的交互活动</a:t>
            </a:r>
            <a:r>
              <a:rPr lang="zh-CN" altLang="zh-CN" sz="3600" dirty="0"/>
              <a:t>等。目前与人机交互技术相关的研究主要包括：群件系统的体系结构、计算机支持交流与共享信息的方式、交流中的决策支持工具、应用程序共享以及同步实现方法等内容。</a:t>
            </a:r>
            <a:endParaRPr lang="zh-CN" altLang="zh-CN" sz="6000" b="1" dirty="0">
              <a:solidFill>
                <a:srgbClr val="FB581F"/>
              </a:solidFill>
            </a:endParaRPr>
          </a:p>
          <a:p>
            <a:endParaRPr lang="zh-CN" altLang="en-US" b="1" dirty="0"/>
          </a:p>
          <a:p>
            <a:endParaRPr lang="zh-CN" altLang="en-US" dirty="0"/>
          </a:p>
        </p:txBody>
      </p:sp>
      <p:pic>
        <p:nvPicPr>
          <p:cNvPr id="13" name="图片 12">
            <a:extLst>
              <a:ext uri="{FF2B5EF4-FFF2-40B4-BE49-F238E27FC236}">
                <a16:creationId xmlns:a16="http://schemas.microsoft.com/office/drawing/2014/main" id="{74C6E067-B314-47CD-BBEC-7E51E47B6638}"/>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1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B279889-88E1-4EC3-B726-17353728F0E1}"/>
              </a:ext>
            </a:extLst>
          </p:cNvPr>
          <p:cNvSpPr/>
          <p:nvPr/>
        </p:nvSpPr>
        <p:spPr>
          <a:xfrm>
            <a:off x="5339647" y="599106"/>
            <a:ext cx="2056973" cy="646331"/>
          </a:xfrm>
          <a:prstGeom prst="rect">
            <a:avLst/>
          </a:prstGeom>
        </p:spPr>
        <p:txBody>
          <a:bodyPr wrap="none">
            <a:spAutoFit/>
          </a:bodyPr>
          <a:lstStyle/>
          <a:p>
            <a:r>
              <a:rPr lang="en-US" altLang="zh-CN" sz="3600" kern="0" dirty="0">
                <a:solidFill>
                  <a:srgbClr val="333333"/>
                </a:solidFill>
                <a:latin typeface="Arial" panose="020B0604020202020204" pitchFamily="34" charset="0"/>
                <a:ea typeface="宋体" panose="02010600030101010101" pitchFamily="2" charset="-122"/>
              </a:rPr>
              <a:t>Web</a:t>
            </a:r>
            <a:r>
              <a:rPr lang="zh-CN" altLang="zh-CN" sz="3600" kern="0" dirty="0">
                <a:solidFill>
                  <a:srgbClr val="333333"/>
                </a:solidFill>
                <a:latin typeface="Arial" panose="020B0604020202020204" pitchFamily="34" charset="0"/>
                <a:ea typeface="宋体" panose="02010600030101010101" pitchFamily="2" charset="-122"/>
                <a:cs typeface="Arial" panose="020B0604020202020204" pitchFamily="34" charset="0"/>
              </a:rPr>
              <a:t>设计</a:t>
            </a:r>
            <a:endParaRPr lang="zh-CN" altLang="en-US" sz="3600" dirty="0"/>
          </a:p>
        </p:txBody>
      </p:sp>
      <p:sp>
        <p:nvSpPr>
          <p:cNvPr id="3" name="矩形 2">
            <a:extLst>
              <a:ext uri="{FF2B5EF4-FFF2-40B4-BE49-F238E27FC236}">
                <a16:creationId xmlns:a16="http://schemas.microsoft.com/office/drawing/2014/main" id="{7D0149B0-5F86-405D-B195-0FA922F83C61}"/>
              </a:ext>
            </a:extLst>
          </p:cNvPr>
          <p:cNvSpPr/>
          <p:nvPr/>
        </p:nvSpPr>
        <p:spPr>
          <a:xfrm>
            <a:off x="1334855" y="2673421"/>
            <a:ext cx="9522289" cy="2308324"/>
          </a:xfrm>
          <a:prstGeom prst="rect">
            <a:avLst/>
          </a:prstGeom>
        </p:spPr>
        <p:txBody>
          <a:bodyPr wrap="square">
            <a:spAutoFit/>
          </a:bodyPr>
          <a:lstStyle/>
          <a:p>
            <a:r>
              <a:rPr lang="zh-CN" altLang="en-US" sz="3600" dirty="0"/>
              <a:t>       重点研究</a:t>
            </a:r>
            <a:r>
              <a:rPr lang="en-US" altLang="zh-CN" sz="3600" dirty="0"/>
              <a:t>Web</a:t>
            </a:r>
            <a:r>
              <a:rPr lang="zh-CN" altLang="en-US" sz="3600" dirty="0"/>
              <a:t>界面的信息交互模型和结构，</a:t>
            </a:r>
            <a:r>
              <a:rPr lang="en-US" altLang="zh-CN" sz="3600" dirty="0"/>
              <a:t>Web</a:t>
            </a:r>
            <a:r>
              <a:rPr lang="zh-CN" altLang="en-US" sz="3600" dirty="0"/>
              <a:t>界面设计的基本思想和原则，</a:t>
            </a:r>
            <a:r>
              <a:rPr lang="en-US" altLang="zh-CN" sz="3600" dirty="0"/>
              <a:t>Web</a:t>
            </a:r>
            <a:r>
              <a:rPr lang="zh-CN" altLang="en-US" sz="3600" dirty="0"/>
              <a:t>界面设计的工具和技术，以及</a:t>
            </a:r>
            <a:r>
              <a:rPr lang="en-US" altLang="zh-CN" sz="3600" dirty="0"/>
              <a:t>Web</a:t>
            </a:r>
            <a:r>
              <a:rPr lang="zh-CN" altLang="en-US" sz="3600" dirty="0"/>
              <a:t>界面设计的可用性分析与评估方法等内容。</a:t>
            </a:r>
          </a:p>
        </p:txBody>
      </p:sp>
      <p:pic>
        <p:nvPicPr>
          <p:cNvPr id="4" name="图片 3">
            <a:extLst>
              <a:ext uri="{FF2B5EF4-FFF2-40B4-BE49-F238E27FC236}">
                <a16:creationId xmlns:a16="http://schemas.microsoft.com/office/drawing/2014/main" id="{E9669F09-D314-4ACD-97A7-66C71462C550}"/>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5604407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39AE59-2C1A-4E09-820A-1409361A1B2C}"/>
              </a:ext>
            </a:extLst>
          </p:cNvPr>
          <p:cNvSpPr/>
          <p:nvPr/>
        </p:nvSpPr>
        <p:spPr>
          <a:xfrm>
            <a:off x="4772561" y="648091"/>
            <a:ext cx="2646878" cy="584775"/>
          </a:xfrm>
          <a:prstGeom prst="rect">
            <a:avLst/>
          </a:prstGeom>
        </p:spPr>
        <p:txBody>
          <a:bodyPr wrap="none">
            <a:spAutoFit/>
          </a:bodyPr>
          <a:lstStyle/>
          <a:p>
            <a:r>
              <a:rPr lang="zh-CN" altLang="en-US" sz="3200" kern="0" dirty="0">
                <a:solidFill>
                  <a:srgbClr val="333333"/>
                </a:solidFill>
                <a:latin typeface="Arial" panose="020B0604020202020204" pitchFamily="34" charset="0"/>
                <a:ea typeface="宋体" panose="02010600030101010101" pitchFamily="2" charset="-122"/>
                <a:cs typeface="Arial" panose="020B0604020202020204" pitchFamily="34" charset="0"/>
              </a:rPr>
              <a:t>移动界面</a:t>
            </a:r>
            <a:r>
              <a:rPr lang="zh-CN" altLang="zh-CN" sz="3200" kern="0" dirty="0">
                <a:solidFill>
                  <a:srgbClr val="333333"/>
                </a:solidFill>
                <a:latin typeface="Arial" panose="020B0604020202020204" pitchFamily="34" charset="0"/>
                <a:ea typeface="宋体" panose="02010600030101010101" pitchFamily="2" charset="-122"/>
                <a:cs typeface="Arial" panose="020B0604020202020204" pitchFamily="34" charset="0"/>
              </a:rPr>
              <a:t>设计</a:t>
            </a:r>
            <a:endParaRPr lang="zh-CN" altLang="en-US" sz="3200" dirty="0"/>
          </a:p>
        </p:txBody>
      </p:sp>
      <p:sp>
        <p:nvSpPr>
          <p:cNvPr id="3" name="矩形 2">
            <a:extLst>
              <a:ext uri="{FF2B5EF4-FFF2-40B4-BE49-F238E27FC236}">
                <a16:creationId xmlns:a16="http://schemas.microsoft.com/office/drawing/2014/main" id="{652B3AB4-5064-46BC-BDC9-FB9E6BA40EA8}"/>
              </a:ext>
            </a:extLst>
          </p:cNvPr>
          <p:cNvSpPr/>
          <p:nvPr/>
        </p:nvSpPr>
        <p:spPr>
          <a:xfrm>
            <a:off x="587829" y="2274838"/>
            <a:ext cx="10923813" cy="4031873"/>
          </a:xfrm>
          <a:prstGeom prst="rect">
            <a:avLst/>
          </a:prstGeom>
        </p:spPr>
        <p:txBody>
          <a:bodyPr wrap="square">
            <a:spAutoFit/>
          </a:bodyPr>
          <a:lstStyle/>
          <a:p>
            <a:r>
              <a:rPr lang="zh-CN" altLang="en-US" sz="3200" dirty="0"/>
              <a:t>        移动计算（</a:t>
            </a:r>
            <a:r>
              <a:rPr lang="en-US" altLang="zh-CN" sz="3200" dirty="0"/>
              <a:t>Mobile Computing</a:t>
            </a:r>
            <a:r>
              <a:rPr lang="zh-CN" altLang="en-US" sz="3200" dirty="0"/>
              <a:t>）、无处不在计算（</a:t>
            </a:r>
            <a:r>
              <a:rPr lang="en-US" altLang="zh-CN" sz="3200" dirty="0"/>
              <a:t>Ubiquitous Computing</a:t>
            </a:r>
            <a:r>
              <a:rPr lang="zh-CN" altLang="en-US" sz="3200" dirty="0"/>
              <a:t>）等对人机交互技术提出了更高的要求，面向移动应用的界面设计问题已成为人机交互技术研究的一个重要应用领域。</a:t>
            </a:r>
            <a:r>
              <a:rPr lang="zh-CN" altLang="en-US" sz="3200" dirty="0">
                <a:solidFill>
                  <a:srgbClr val="FF0000"/>
                </a:solidFill>
              </a:rPr>
              <a:t>针对移动设备的便携性、位置不固定性和计算能力有限性以及无线网络的低带宽高延迟等诸多的限制，研究移动界面的设计方法，移动界面可用性与评估原则，移动界面导航技术，以及移动界面的实现技术和开发工具</a:t>
            </a:r>
            <a:r>
              <a:rPr lang="zh-CN" altLang="en-US" sz="3200" dirty="0"/>
              <a:t>，是当前的人机交互技术的研究热点之一。</a:t>
            </a:r>
          </a:p>
        </p:txBody>
      </p:sp>
      <p:pic>
        <p:nvPicPr>
          <p:cNvPr id="4" name="图片 3">
            <a:extLst>
              <a:ext uri="{FF2B5EF4-FFF2-40B4-BE49-F238E27FC236}">
                <a16:creationId xmlns:a16="http://schemas.microsoft.com/office/drawing/2014/main" id="{5F1474E1-907D-404B-B54C-840E967D22BD}"/>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343312240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1FF70B4-73F3-44BA-B4D0-B6464E2C0FA7}"/>
              </a:ext>
            </a:extLst>
          </p:cNvPr>
          <p:cNvSpPr/>
          <p:nvPr/>
        </p:nvSpPr>
        <p:spPr>
          <a:xfrm>
            <a:off x="3890819" y="675696"/>
            <a:ext cx="4698722" cy="584775"/>
          </a:xfrm>
          <a:prstGeom prst="rect">
            <a:avLst/>
          </a:prstGeom>
        </p:spPr>
        <p:txBody>
          <a:bodyPr wrap="none">
            <a:spAutoFit/>
          </a:bodyPr>
          <a:lstStyle/>
          <a:p>
            <a:r>
              <a:rPr lang="zh-CN" altLang="en-US" sz="3200" kern="0" dirty="0">
                <a:solidFill>
                  <a:srgbClr val="333333"/>
                </a:solidFill>
                <a:latin typeface="Microsoft YaHei UI" panose="020B0503020204020204" pitchFamily="34" charset="-122"/>
                <a:ea typeface="Microsoft YaHei UI" panose="020B0503020204020204" pitchFamily="34" charset="-122"/>
                <a:cs typeface="Arial" panose="020B0604020202020204" pitchFamily="34" charset="0"/>
              </a:rPr>
              <a:t>人机交互技术的未来前景</a:t>
            </a:r>
            <a:endParaRPr lang="zh-CN" altLang="en-US" sz="3200" dirty="0">
              <a:latin typeface="Microsoft YaHei UI" panose="020B0503020204020204" pitchFamily="34" charset="-122"/>
              <a:ea typeface="Microsoft YaHei UI" panose="020B0503020204020204" pitchFamily="34" charset="-122"/>
            </a:endParaRPr>
          </a:p>
        </p:txBody>
      </p:sp>
      <p:sp>
        <p:nvSpPr>
          <p:cNvPr id="3" name="矩形 2">
            <a:extLst>
              <a:ext uri="{FF2B5EF4-FFF2-40B4-BE49-F238E27FC236}">
                <a16:creationId xmlns:a16="http://schemas.microsoft.com/office/drawing/2014/main" id="{5F532AC6-A1FC-4FB0-BF00-AA5400574C5D}"/>
              </a:ext>
            </a:extLst>
          </p:cNvPr>
          <p:cNvSpPr/>
          <p:nvPr/>
        </p:nvSpPr>
        <p:spPr>
          <a:xfrm>
            <a:off x="830035" y="1940396"/>
            <a:ext cx="10531929" cy="4524315"/>
          </a:xfrm>
          <a:prstGeom prst="rect">
            <a:avLst/>
          </a:prstGeom>
        </p:spPr>
        <p:txBody>
          <a:bodyPr wrap="square">
            <a:spAutoFit/>
          </a:bodyPr>
          <a:lstStyle/>
          <a:p>
            <a:r>
              <a:rPr lang="zh-CN" altLang="en-US" sz="3200" dirty="0"/>
              <a:t>       人机交互技术领域热点技术的应用潜力已经开始展现，比如智能手机配备的</a:t>
            </a:r>
            <a:r>
              <a:rPr lang="zh-CN" altLang="en-US" sz="3200" dirty="0">
                <a:solidFill>
                  <a:srgbClr val="FF0000"/>
                </a:solidFill>
              </a:rPr>
              <a:t>地理空间跟踪技术</a:t>
            </a:r>
            <a:r>
              <a:rPr lang="zh-CN" altLang="en-US" sz="3200" dirty="0"/>
              <a:t>，应用于可穿戴式计算机、隐身技术、浸入式游戏等的</a:t>
            </a:r>
            <a:r>
              <a:rPr lang="zh-CN" altLang="en-US" sz="3200" dirty="0">
                <a:solidFill>
                  <a:srgbClr val="FF0000"/>
                </a:solidFill>
              </a:rPr>
              <a:t>动作识别技术</a:t>
            </a:r>
            <a:r>
              <a:rPr lang="zh-CN" altLang="en-US" sz="3200" dirty="0"/>
              <a:t>，应用于虚拟现实、遥控机器人及远程医疗等的</a:t>
            </a:r>
            <a:r>
              <a:rPr lang="zh-CN" altLang="en-US" sz="3200" dirty="0">
                <a:solidFill>
                  <a:srgbClr val="FF0000"/>
                </a:solidFill>
              </a:rPr>
              <a:t>触觉交互技术</a:t>
            </a:r>
            <a:r>
              <a:rPr lang="zh-CN" altLang="en-US" sz="3200" dirty="0"/>
              <a:t>，应用于呼叫路由、家庭自动化及语音拨号等场合的语音识别技术，对于有语言障碍的人士的无声语音识别，应用于广告、网站、产品目录、杂志效用测试的</a:t>
            </a:r>
            <a:r>
              <a:rPr lang="zh-CN" altLang="en-US" sz="3200" dirty="0">
                <a:solidFill>
                  <a:srgbClr val="FF0000"/>
                </a:solidFill>
              </a:rPr>
              <a:t>眼动跟踪技术</a:t>
            </a:r>
            <a:r>
              <a:rPr lang="zh-CN" altLang="en-US" sz="3200" dirty="0"/>
              <a:t>，针对有语言和行动障碍人开发的“意念轮椅”采用的基于脑电波的人机界面技术等。</a:t>
            </a:r>
          </a:p>
        </p:txBody>
      </p:sp>
      <p:pic>
        <p:nvPicPr>
          <p:cNvPr id="4" name="图片 3">
            <a:extLst>
              <a:ext uri="{FF2B5EF4-FFF2-40B4-BE49-F238E27FC236}">
                <a16:creationId xmlns:a16="http://schemas.microsoft.com/office/drawing/2014/main" id="{3ED3F143-68DD-4E67-9D84-969AACECB053}"/>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5464050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1"/>
          <p:cNvGrpSpPr/>
          <p:nvPr/>
        </p:nvGrpSpPr>
        <p:grpSpPr bwMode="auto">
          <a:xfrm>
            <a:off x="271254" y="514442"/>
            <a:ext cx="3523380" cy="735625"/>
            <a:chOff x="3886200" y="188686"/>
            <a:chExt cx="4699000" cy="979713"/>
          </a:xfrm>
        </p:grpSpPr>
        <p:sp>
          <p:nvSpPr>
            <p:cNvPr id="14" name="任意多边形 18"/>
            <p:cNvSpPr/>
            <p:nvPr/>
          </p:nvSpPr>
          <p:spPr>
            <a:xfrm>
              <a:off x="3886200" y="188686"/>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 name="任意多边形 20"/>
            <p:cNvSpPr/>
            <p:nvPr/>
          </p:nvSpPr>
          <p:spPr>
            <a:xfrm>
              <a:off x="4089400" y="283804"/>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2">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latin typeface="方正正中黑简体" panose="02000000000000000000" pitchFamily="2" charset="-122"/>
                  <a:ea typeface="方正正中黑简体" panose="02000000000000000000" pitchFamily="2" charset="-122"/>
                </a:rPr>
                <a:t>目录</a:t>
              </a:r>
              <a:r>
                <a:rPr lang="zh-CN" altLang="en-US" sz="2400" b="1" dirty="0"/>
                <a:t> </a:t>
              </a:r>
              <a:r>
                <a:rPr lang="en-US" altLang="zh-CN" sz="2400" b="1" dirty="0"/>
                <a:t>/</a:t>
              </a:r>
              <a:r>
                <a:rPr lang="en-US" altLang="zh-CN" sz="2300" dirty="0"/>
                <a:t>CONTENTS</a:t>
              </a:r>
              <a:endParaRPr lang="zh-CN" altLang="en-US" sz="2300" dirty="0"/>
            </a:p>
          </p:txBody>
        </p:sp>
      </p:grpSp>
      <p:sp>
        <p:nvSpPr>
          <p:cNvPr id="6" name="椭圆 5"/>
          <p:cNvSpPr/>
          <p:nvPr/>
        </p:nvSpPr>
        <p:spPr>
          <a:xfrm>
            <a:off x="843550" y="2474227"/>
            <a:ext cx="1495272" cy="1495354"/>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1500" b="1" dirty="0">
                <a:latin typeface="微软雅黑" panose="020B0503020204020204" charset="-122"/>
                <a:ea typeface="微软雅黑" panose="020B0503020204020204" charset="-122"/>
              </a:rPr>
              <a:t>STEP 1</a:t>
            </a:r>
            <a:endParaRPr lang="zh-CN" altLang="en-US" sz="1500" b="1" dirty="0">
              <a:latin typeface="微软雅黑" panose="020B0503020204020204" charset="-122"/>
              <a:ea typeface="微软雅黑" panose="020B0503020204020204" charset="-122"/>
            </a:endParaRPr>
          </a:p>
        </p:txBody>
      </p:sp>
      <p:sp>
        <p:nvSpPr>
          <p:cNvPr id="7" name="椭圆 6"/>
          <p:cNvSpPr/>
          <p:nvPr/>
        </p:nvSpPr>
        <p:spPr>
          <a:xfrm>
            <a:off x="3211673" y="3070029"/>
            <a:ext cx="1495272" cy="1495354"/>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2</a:t>
            </a:r>
            <a:endParaRPr lang="zh-CN" altLang="en-US" sz="1500" b="1" dirty="0">
              <a:solidFill>
                <a:prstClr val="white"/>
              </a:solidFill>
              <a:latin typeface="微软雅黑" panose="020B0503020204020204" charset="-122"/>
              <a:ea typeface="微软雅黑" panose="020B0503020204020204" charset="-122"/>
            </a:endParaRPr>
          </a:p>
        </p:txBody>
      </p:sp>
      <p:sp>
        <p:nvSpPr>
          <p:cNvPr id="8" name="椭圆 7"/>
          <p:cNvSpPr/>
          <p:nvPr/>
        </p:nvSpPr>
        <p:spPr>
          <a:xfrm>
            <a:off x="5487722" y="2681237"/>
            <a:ext cx="1495272" cy="149535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3</a:t>
            </a:r>
            <a:endParaRPr lang="zh-CN" altLang="en-US" sz="1500" b="1" dirty="0">
              <a:solidFill>
                <a:prstClr val="white"/>
              </a:solidFill>
              <a:latin typeface="微软雅黑" panose="020B0503020204020204" charset="-122"/>
              <a:ea typeface="微软雅黑" panose="020B0503020204020204" charset="-122"/>
            </a:endParaRPr>
          </a:p>
        </p:txBody>
      </p:sp>
      <p:sp>
        <p:nvSpPr>
          <p:cNvPr id="9" name="椭圆 8"/>
          <p:cNvSpPr/>
          <p:nvPr/>
        </p:nvSpPr>
        <p:spPr>
          <a:xfrm>
            <a:off x="7763770" y="3147499"/>
            <a:ext cx="1495272" cy="1495354"/>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schemeClr val="bg1"/>
                </a:solidFill>
                <a:latin typeface="微软雅黑" panose="020B0503020204020204" charset="-122"/>
                <a:ea typeface="微软雅黑" panose="020B0503020204020204" charset="-122"/>
              </a:rPr>
              <a:t>STEP 4</a:t>
            </a:r>
            <a:endParaRPr lang="zh-CN" altLang="en-US" sz="1500" b="1" dirty="0">
              <a:solidFill>
                <a:schemeClr val="bg1"/>
              </a:solidFill>
              <a:latin typeface="微软雅黑" panose="020B0503020204020204" charset="-122"/>
              <a:ea typeface="微软雅黑" panose="020B0503020204020204" charset="-122"/>
            </a:endParaRPr>
          </a:p>
        </p:txBody>
      </p:sp>
      <p:cxnSp>
        <p:nvCxnSpPr>
          <p:cNvPr id="10" name="直接连接符 21"/>
          <p:cNvCxnSpPr/>
          <p:nvPr/>
        </p:nvCxnSpPr>
        <p:spPr>
          <a:xfrm>
            <a:off x="2431532" y="307013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22"/>
          <p:cNvCxnSpPr/>
          <p:nvPr/>
        </p:nvCxnSpPr>
        <p:spPr>
          <a:xfrm flipV="1">
            <a:off x="4706945" y="3416214"/>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23"/>
          <p:cNvCxnSpPr/>
          <p:nvPr/>
        </p:nvCxnSpPr>
        <p:spPr>
          <a:xfrm>
            <a:off x="6982994" y="333302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8871" y="4176625"/>
            <a:ext cx="2444111" cy="307340"/>
          </a:xfrm>
          <a:prstGeom prst="rect">
            <a:avLst/>
          </a:prstGeom>
        </p:spPr>
        <p:txBody>
          <a:bodyPr wrap="square" lIns="0" tIns="0" rIns="0" bIns="0">
            <a:spAutoFit/>
          </a:bodyPr>
          <a:lstStyle/>
          <a:p>
            <a:pPr algn="ct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人机交互</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18" name="矩形 17"/>
          <p:cNvSpPr/>
          <p:nvPr/>
        </p:nvSpPr>
        <p:spPr>
          <a:xfrm>
            <a:off x="3331418" y="2681891"/>
            <a:ext cx="2444111" cy="307340"/>
          </a:xfrm>
          <a:prstGeom prst="rect">
            <a:avLst/>
          </a:prstGeom>
        </p:spPr>
        <p:txBody>
          <a:bodyPr wrap="square" lIns="0" tIns="0" rIns="0" bIns="0">
            <a:spAutoFit/>
          </a:bodyPr>
          <a:lstStyle/>
          <a:p>
            <a:pP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界面原型</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20" name="矩形 19"/>
          <p:cNvSpPr/>
          <p:nvPr/>
        </p:nvSpPr>
        <p:spPr>
          <a:xfrm>
            <a:off x="4773119" y="4258194"/>
            <a:ext cx="2444111" cy="307340"/>
          </a:xfrm>
          <a:prstGeom prst="rect">
            <a:avLst/>
          </a:prstGeom>
        </p:spPr>
        <p:txBody>
          <a:bodyPr wrap="square" lIns="0" tIns="0" rIns="0" bIns="0">
            <a:spAutoFit/>
          </a:bodyPr>
          <a:lstStyle/>
          <a:p>
            <a:pPr fontAlgn="auto">
              <a:spcBef>
                <a:spcPts val="0"/>
              </a:spcBef>
              <a:spcAft>
                <a:spcPts val="0"/>
              </a:spcAft>
              <a:defRPr/>
            </a:pPr>
            <a:r>
              <a:rPr lang="en-US" altLang="zh-CN" sz="2000" dirty="0">
                <a:solidFill>
                  <a:schemeClr val="accent1"/>
                </a:solidFill>
                <a:latin typeface="Franklin Gothic Medium" panose="020B0603020102020204" pitchFamily="34" charset="0"/>
                <a:ea typeface="微软雅黑" panose="020B0503020204020204" charset="-122"/>
                <a:sym typeface="+mn-ea"/>
              </a:rPr>
              <a:t>	</a:t>
            </a:r>
            <a:r>
              <a:rPr lang="zh-CN" altLang="en-US" sz="2000" dirty="0">
                <a:solidFill>
                  <a:schemeClr val="accent1"/>
                </a:solidFill>
                <a:latin typeface="Franklin Gothic Medium" panose="020B0603020102020204" pitchFamily="34" charset="0"/>
                <a:ea typeface="微软雅黑" panose="020B0503020204020204" charset="-122"/>
                <a:sym typeface="+mn-ea"/>
              </a:rPr>
              <a:t>设计工具</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sp>
        <p:nvSpPr>
          <p:cNvPr id="22" name="矩形 21"/>
          <p:cNvSpPr/>
          <p:nvPr/>
        </p:nvSpPr>
        <p:spPr>
          <a:xfrm>
            <a:off x="7902016" y="2840622"/>
            <a:ext cx="2444111" cy="307340"/>
          </a:xfrm>
          <a:prstGeom prst="rect">
            <a:avLst/>
          </a:prstGeom>
        </p:spPr>
        <p:txBody>
          <a:bodyPr wrap="square" lIns="0" tIns="0" rIns="0" bIns="0">
            <a:spAutoFit/>
          </a:bodyPr>
          <a:lstStyle/>
          <a:p>
            <a:pPr fontAlgn="auto">
              <a:spcBef>
                <a:spcPts val="0"/>
              </a:spcBef>
              <a:spcAft>
                <a:spcPts val="0"/>
              </a:spcAft>
              <a:defRPr/>
            </a:pPr>
            <a:r>
              <a:rPr lang="zh-CN" altLang="en-US" sz="2000" dirty="0">
                <a:solidFill>
                  <a:schemeClr val="accent1"/>
                </a:solidFill>
                <a:latin typeface="Franklin Gothic Medium" panose="020B0603020102020204" pitchFamily="34" charset="0"/>
                <a:ea typeface="微软雅黑" panose="020B0503020204020204" charset="-122"/>
                <a:sym typeface="+mn-ea"/>
              </a:rPr>
              <a:t>参考文献</a:t>
            </a:r>
            <a:endParaRPr lang="zh-CN" altLang="zh-CN" sz="2000" b="1" dirty="0">
              <a:solidFill>
                <a:schemeClr val="bg1">
                  <a:lumMod val="50000"/>
                </a:schemeClr>
              </a:solidFill>
              <a:latin typeface="微软雅黑" panose="020B0503020204020204" charset="-122"/>
              <a:ea typeface="微软雅黑" panose="020B0503020204020204" charset="-122"/>
            </a:endParaRPr>
          </a:p>
        </p:txBody>
      </p:sp>
      <p:cxnSp>
        <p:nvCxnSpPr>
          <p:cNvPr id="3" name="直接连接符 22"/>
          <p:cNvCxnSpPr/>
          <p:nvPr/>
        </p:nvCxnSpPr>
        <p:spPr>
          <a:xfrm flipV="1">
            <a:off x="9258625" y="3484794"/>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0039402" y="2681872"/>
            <a:ext cx="1495272" cy="149535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1500" b="1" dirty="0">
                <a:solidFill>
                  <a:prstClr val="white"/>
                </a:solidFill>
                <a:latin typeface="微软雅黑" panose="020B0503020204020204" charset="-122"/>
                <a:ea typeface="微软雅黑" panose="020B0503020204020204" charset="-122"/>
              </a:rPr>
              <a:t>STEP 5</a:t>
            </a:r>
            <a:endParaRPr lang="zh-CN" altLang="en-US" sz="1500" b="1" dirty="0">
              <a:solidFill>
                <a:prstClr val="white"/>
              </a:solidFill>
              <a:latin typeface="微软雅黑" panose="020B0503020204020204" charset="-122"/>
              <a:ea typeface="微软雅黑" panose="020B0503020204020204" charset="-122"/>
            </a:endParaRPr>
          </a:p>
        </p:txBody>
      </p:sp>
      <p:sp>
        <p:nvSpPr>
          <p:cNvPr id="24" name="文本框 23"/>
          <p:cNvSpPr txBox="1"/>
          <p:nvPr/>
        </p:nvSpPr>
        <p:spPr>
          <a:xfrm>
            <a:off x="10193020" y="4258310"/>
            <a:ext cx="1194435" cy="368300"/>
          </a:xfrm>
          <a:prstGeom prst="rect">
            <a:avLst/>
          </a:prstGeom>
          <a:noFill/>
        </p:spPr>
        <p:txBody>
          <a:bodyPr wrap="square" rtlCol="0">
            <a:spAutoFit/>
          </a:bodyPr>
          <a:lstStyle/>
          <a:p>
            <a:r>
              <a:rPr lang="zh-CN" altLang="en-US">
                <a:solidFill>
                  <a:schemeClr val="accent2"/>
                </a:solidFill>
              </a:rPr>
              <a:t>小组分工</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47"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5"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54" dur="1000" fill="hold"/>
                                        <p:tgtEl>
                                          <p:spTgt spid="16"/>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16"/>
                                        </p:tgtEl>
                                      </p:cBhvr>
                                    </p:animEffect>
                                  </p:childTnLst>
                                </p:cTn>
                              </p:par>
                            </p:childTnLst>
                          </p:cTn>
                        </p:par>
                        <p:par>
                          <p:cTn id="59" fill="hold">
                            <p:stCondLst>
                              <p:cond delay="3500"/>
                            </p:stCondLst>
                            <p:childTnLst>
                              <p:par>
                                <p:cTn id="60" presetID="25"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65" dur="1000" fill="hold"/>
                                        <p:tgtEl>
                                          <p:spTgt spid="18"/>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18"/>
                                        </p:tgtEl>
                                      </p:cBhvr>
                                    </p:animEffect>
                                  </p:childTnLst>
                                </p:cTn>
                              </p:par>
                            </p:childTnLst>
                          </p:cTn>
                        </p:par>
                        <p:par>
                          <p:cTn id="70" fill="hold">
                            <p:stCondLst>
                              <p:cond delay="4500"/>
                            </p:stCondLst>
                            <p:childTnLst>
                              <p:par>
                                <p:cTn id="71" presetID="25" presetClass="entr" presetSubtype="0"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74"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5"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76" dur="1000" fill="hold"/>
                                        <p:tgtEl>
                                          <p:spTgt spid="20"/>
                                        </p:tgtEl>
                                        <p:attrNameLst>
                                          <p:attrName>ppt_h</p:attrName>
                                        </p:attrNameLst>
                                      </p:cBhvr>
                                      <p:tavLst>
                                        <p:tav tm="0">
                                          <p:val>
                                            <p:strVal val="#ppt_h"/>
                                          </p:val>
                                        </p:tav>
                                        <p:tav tm="100000">
                                          <p:val>
                                            <p:strVal val="#ppt_h"/>
                                          </p:val>
                                        </p:tav>
                                      </p:tavLst>
                                    </p:anim>
                                    <p:anim calcmode="lin" valueType="num">
                                      <p:cBhvr>
                                        <p:cTn id="77"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78"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79"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80" dur="1000" decel="50000">
                                          <p:stCondLst>
                                            <p:cond delay="0"/>
                                          </p:stCondLst>
                                        </p:cTn>
                                        <p:tgtEl>
                                          <p:spTgt spid="20"/>
                                        </p:tgtEl>
                                      </p:cBhvr>
                                    </p:animEffect>
                                  </p:childTnLst>
                                </p:cTn>
                              </p:par>
                            </p:childTnLst>
                          </p:cTn>
                        </p:par>
                        <p:par>
                          <p:cTn id="81" fill="hold">
                            <p:stCondLst>
                              <p:cond delay="5500"/>
                            </p:stCondLst>
                            <p:childTnLst>
                              <p:par>
                                <p:cTn id="82" presetID="25" presetClass="entr" presetSubtype="0"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85"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86"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87" dur="1000" fill="hold"/>
                                        <p:tgtEl>
                                          <p:spTgt spid="22"/>
                                        </p:tgtEl>
                                        <p:attrNameLst>
                                          <p:attrName>ppt_h</p:attrName>
                                        </p:attrNameLst>
                                      </p:cBhvr>
                                      <p:tavLst>
                                        <p:tav tm="0">
                                          <p:val>
                                            <p:strVal val="#ppt_h"/>
                                          </p:val>
                                        </p:tav>
                                        <p:tav tm="100000">
                                          <p:val>
                                            <p:strVal val="#ppt_h"/>
                                          </p:val>
                                        </p:tav>
                                      </p:tavLst>
                                    </p:anim>
                                    <p:anim calcmode="lin" valueType="num">
                                      <p:cBhvr>
                                        <p:cTn id="88"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89"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90"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91" dur="1000" decel="50000">
                                          <p:stCondLst>
                                            <p:cond delay="0"/>
                                          </p:stCondLst>
                                        </p:cTn>
                                        <p:tgtEl>
                                          <p:spTgt spid="22"/>
                                        </p:tgtEl>
                                      </p:cBhvr>
                                    </p:animEffect>
                                  </p:childTnLst>
                                </p:cTn>
                              </p:par>
                              <p:par>
                                <p:cTn id="92" presetID="22" presetClass="entr" presetSubtype="8"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wipe(left)">
                                      <p:cBhvr>
                                        <p:cTn id="94" dur="500"/>
                                        <p:tgtEl>
                                          <p:spTgt spid="3"/>
                                        </p:tgtEl>
                                      </p:cBhvr>
                                    </p:animEffect>
                                  </p:childTnLst>
                                </p:cTn>
                              </p:par>
                            </p:childTnLst>
                          </p:cTn>
                        </p:par>
                        <p:par>
                          <p:cTn id="95" fill="hold">
                            <p:stCondLst>
                              <p:cond delay="6500"/>
                            </p:stCondLst>
                            <p:childTnLst>
                              <p:par>
                                <p:cTn id="96" presetID="23" presetClass="entr" presetSubtype="16" fill="hold" grpId="0" nodeType="after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fltVal val="0"/>
                                          </p:val>
                                        </p:tav>
                                        <p:tav tm="100000">
                                          <p:val>
                                            <p:strVal val="#ppt_w"/>
                                          </p:val>
                                        </p:tav>
                                      </p:tavLst>
                                    </p:anim>
                                    <p:anim calcmode="lin" valueType="num">
                                      <p:cBhvr>
                                        <p:cTn id="99"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animBg="1"/>
      <p:bldP spid="6" grpId="0" bldLvl="0" animBg="1"/>
      <p:bldP spid="7" grpId="0" bldLvl="0" animBg="1"/>
      <p:bldP spid="8" grpId="0" bldLvl="0" animBg="1"/>
      <p:bldP spid="9" grpId="0" bldLvl="0" animBg="1"/>
      <p:bldP spid="16" grpId="0"/>
      <p:bldP spid="18" grpId="0"/>
      <p:bldP spid="20" grpId="0"/>
      <p:bldP spid="22" grpId="0"/>
      <p:bldP spid="2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D47BFCD-5D3C-4CE7-A6AA-73FED9609F37}"/>
              </a:ext>
            </a:extLst>
          </p:cNvPr>
          <p:cNvSpPr/>
          <p:nvPr/>
        </p:nvSpPr>
        <p:spPr>
          <a:xfrm>
            <a:off x="3890819" y="675696"/>
            <a:ext cx="4698722" cy="584775"/>
          </a:xfrm>
          <a:prstGeom prst="rect">
            <a:avLst/>
          </a:prstGeom>
        </p:spPr>
        <p:txBody>
          <a:bodyPr wrap="none">
            <a:spAutoFit/>
          </a:bodyPr>
          <a:lstStyle/>
          <a:p>
            <a:r>
              <a:rPr lang="zh-CN" altLang="en-US" sz="3200" kern="0" dirty="0">
                <a:latin typeface="Microsoft YaHei UI" panose="020B0503020204020204" pitchFamily="34" charset="-122"/>
                <a:ea typeface="Microsoft YaHei UI" panose="020B0503020204020204" pitchFamily="34" charset="-122"/>
                <a:cs typeface="Arial" panose="020B0604020202020204" pitchFamily="34" charset="0"/>
              </a:rPr>
              <a:t>人机交互技术的未来前景</a:t>
            </a:r>
            <a:endParaRPr lang="zh-CN" altLang="en-US" sz="3200" dirty="0">
              <a:latin typeface="Microsoft YaHei UI" panose="020B0503020204020204" pitchFamily="34" charset="-122"/>
              <a:ea typeface="Microsoft YaHei UI" panose="020B0503020204020204" pitchFamily="34" charset="-122"/>
            </a:endParaRPr>
          </a:p>
        </p:txBody>
      </p:sp>
      <p:sp>
        <p:nvSpPr>
          <p:cNvPr id="3" name="矩形 2">
            <a:extLst>
              <a:ext uri="{FF2B5EF4-FFF2-40B4-BE49-F238E27FC236}">
                <a16:creationId xmlns:a16="http://schemas.microsoft.com/office/drawing/2014/main" id="{01715618-A805-4589-B9EF-74C03E1EA1CE}"/>
              </a:ext>
            </a:extLst>
          </p:cNvPr>
          <p:cNvSpPr/>
          <p:nvPr/>
        </p:nvSpPr>
        <p:spPr>
          <a:xfrm>
            <a:off x="832757" y="2136339"/>
            <a:ext cx="11119757" cy="4031873"/>
          </a:xfrm>
          <a:prstGeom prst="rect">
            <a:avLst/>
          </a:prstGeom>
        </p:spPr>
        <p:txBody>
          <a:bodyPr wrap="square">
            <a:spAutoFit/>
          </a:bodyPr>
          <a:lstStyle/>
          <a:p>
            <a:r>
              <a:rPr lang="zh-CN" altLang="en-US" sz="3200" dirty="0"/>
              <a:t>       人机交互解决方案供应商不断地推出各种创新技术，如，</a:t>
            </a:r>
            <a:r>
              <a:rPr lang="zh-CN" altLang="en-US" sz="3200" dirty="0">
                <a:solidFill>
                  <a:srgbClr val="FF0000"/>
                </a:solidFill>
              </a:rPr>
              <a:t>指纹识别技术，侧边滑动指纹识别技术  ，压力触控技术</a:t>
            </a:r>
            <a:r>
              <a:rPr lang="zh-CN" altLang="en-US" sz="3200" dirty="0"/>
              <a:t>等。热点技术的应用开发是机遇也是挑战，基于视觉的手势识别率低，实时性差，需要研究各种算法来改善识别的精度和速度，眼睛虹膜、掌纹、笔迹、步态、语音、唇读、人脸、</a:t>
            </a:r>
            <a:r>
              <a:rPr lang="en-US" altLang="zh-CN" sz="3200" dirty="0"/>
              <a:t>DNA</a:t>
            </a:r>
            <a:r>
              <a:rPr lang="zh-CN" altLang="en-US" sz="3200" dirty="0"/>
              <a:t>等人类特征的研发应用也正受到关注， 多通道的整合也是人机交互的热点，另外，与“无所不在的计算”、“云计算”等相关技术的融合与促进也需要继续探索。</a:t>
            </a:r>
          </a:p>
        </p:txBody>
      </p:sp>
      <p:pic>
        <p:nvPicPr>
          <p:cNvPr id="4" name="图片 3">
            <a:extLst>
              <a:ext uri="{FF2B5EF4-FFF2-40B4-BE49-F238E27FC236}">
                <a16:creationId xmlns:a16="http://schemas.microsoft.com/office/drawing/2014/main" id="{C1A4CB8D-516F-497D-88B3-EF383970930A}"/>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33175365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067A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2</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accent2"/>
                </a:solidFill>
                <a:latin typeface="微软雅黑" panose="020B0503020204020204" charset="-122"/>
                <a:ea typeface="微软雅黑" panose="020B0503020204020204" charset="-122"/>
                <a:sym typeface="+mn-ea"/>
              </a:rPr>
              <a:t>界面原型</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2C3BB883-0A6F-454A-85FF-2E7C634AF053}"/>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262432" cy="461665"/>
          </a:xfrm>
          <a:prstGeom prst="rect">
            <a:avLst/>
          </a:prstGeom>
          <a:noFill/>
        </p:spPr>
        <p:txBody>
          <a:bodyPr wrap="none" rtlCol="0">
            <a:spAutoFit/>
          </a:bodyPr>
          <a:lstStyle/>
          <a:p>
            <a:r>
              <a:rPr lang="zh-CN" altLang="en-US" sz="2400" b="1" dirty="0"/>
              <a:t>什么是原型及其作用？</a:t>
            </a:r>
            <a:endParaRPr kumimoji="1" lang="zh-CN" altLang="en-US" sz="36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603125" y="1476979"/>
            <a:ext cx="9063990" cy="3816429"/>
          </a:xfrm>
          <a:prstGeom prst="rect">
            <a:avLst/>
          </a:prstGeom>
          <a:noFill/>
        </p:spPr>
        <p:txBody>
          <a:bodyPr wrap="square" rtlCol="0">
            <a:spAutoFit/>
          </a:bodyPr>
          <a:lstStyle/>
          <a:p>
            <a:endParaRPr lang="en-US" altLang="zh-CN" sz="2800" dirty="0">
              <a:solidFill>
                <a:schemeClr val="accent1">
                  <a:lumMod val="75000"/>
                </a:schemeClr>
              </a:solidFill>
            </a:endParaRPr>
          </a:p>
          <a:p>
            <a:endParaRPr lang="en-US" altLang="zh-CN" sz="2800" b="1" dirty="0">
              <a:solidFill>
                <a:schemeClr val="accent1">
                  <a:lumMod val="75000"/>
                </a:schemeClr>
              </a:solidFill>
            </a:endParaRPr>
          </a:p>
          <a:p>
            <a:r>
              <a:rPr lang="zh-CN" altLang="en-US" sz="2800" dirty="0">
                <a:solidFill>
                  <a:srgbClr val="2F2F2F"/>
                </a:solidFill>
                <a:latin typeface="-apple-system"/>
              </a:rPr>
              <a:t>         原型在影视剧中是指原来的模型，比如真实人物原型。</a:t>
            </a:r>
            <a:r>
              <a:rPr lang="zh-CN" altLang="en-US" sz="2800" dirty="0">
                <a:solidFill>
                  <a:srgbClr val="FF0000"/>
                </a:solidFill>
                <a:latin typeface="-apple-system"/>
              </a:rPr>
              <a:t>在软件中原型是未来实际产品的一个具体部分或特性的可视化表现。原型就是客户抽象需求可视化的表达方式，是拟实物的存在，可以促进沟通避免空聊，可以纳入需求文档作为验收标准，可以作为规范传递，是研发线的核心工具。</a:t>
            </a:r>
            <a:endParaRPr lang="zh-CN" altLang="en-US" sz="2800" dirty="0">
              <a:solidFill>
                <a:srgbClr val="FF0000"/>
              </a:solidFill>
            </a:endParaRPr>
          </a:p>
          <a:p>
            <a:endParaRPr lang="zh-CN" altLang="en-US" dirty="0"/>
          </a:p>
        </p:txBody>
      </p:sp>
      <p:pic>
        <p:nvPicPr>
          <p:cNvPr id="9" name="图片 8">
            <a:extLst>
              <a:ext uri="{FF2B5EF4-FFF2-40B4-BE49-F238E27FC236}">
                <a16:creationId xmlns:a16="http://schemas.microsoft.com/office/drawing/2014/main" id="{034484F0-003E-4A5F-B7E9-18A97A6B0E45}"/>
              </a:ext>
            </a:extLst>
          </p:cNvPr>
          <p:cNvPicPr>
            <a:picLocks noChangeAspect="1"/>
          </p:cNvPicPr>
          <p:nvPr/>
        </p:nvPicPr>
        <p:blipFill>
          <a:blip r:embed="rId3"/>
          <a:stretch>
            <a:fillRect/>
          </a:stretch>
        </p:blipFill>
        <p:spPr>
          <a:xfrm>
            <a:off x="-1" y="1"/>
            <a:ext cx="1743076" cy="1520651"/>
          </a:xfrm>
          <a:prstGeom prst="rect">
            <a:avLst/>
          </a:prstGeom>
        </p:spPr>
      </p:pic>
    </p:spTree>
    <p:extLst>
      <p:ext uri="{BB962C8B-B14F-4D97-AF65-F5344CB8AC3E}">
        <p14:creationId xmlns:p14="http://schemas.microsoft.com/office/powerpoint/2010/main" val="2928366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9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5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dirty="0">
                <a:sym typeface="+mn-ea"/>
              </a:rPr>
              <a:t>界面原型概念</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296035" y="1972945"/>
            <a:ext cx="10282555" cy="4246245"/>
          </a:xfrm>
          <a:prstGeom prst="rect">
            <a:avLst/>
          </a:prstGeom>
          <a:noFill/>
        </p:spPr>
        <p:txBody>
          <a:bodyPr wrap="square" rtlCol="0">
            <a:spAutoFit/>
          </a:bodyPr>
          <a:lstStyle/>
          <a:p>
            <a:r>
              <a:rPr lang="zh-CN" altLang="en-US" sz="2800" dirty="0">
                <a:solidFill>
                  <a:srgbClr val="FF0000"/>
                </a:solidFill>
                <a:latin typeface="宋体" panose="02010600030101010101" pitchFamily="2" charset="-122"/>
                <a:ea typeface="宋体" panose="02010600030101010101" pitchFamily="2" charset="-122"/>
                <a:cs typeface="华文新魏" panose="02010800040101010101" charset="-122"/>
                <a:sym typeface="+mn-ea"/>
              </a:rPr>
              <a:t>    </a:t>
            </a:r>
            <a:r>
              <a:rPr lang="zh-CN" altLang="en-US" sz="28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界面原型就是在需求分析阶段</a:t>
            </a:r>
            <a:r>
              <a:rPr lang="en-US" altLang="zh-CN" sz="28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a:t>
            </a:r>
            <a:r>
              <a:rPr lang="zh-CN" altLang="en-US" sz="28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完成用例过程中</a:t>
            </a:r>
            <a:r>
              <a:rPr lang="en-US" altLang="zh-CN" sz="28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a:t>
            </a:r>
            <a:r>
              <a:rPr lang="zh-CN" altLang="en-US" sz="28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或者完成用例后进行设计</a:t>
            </a:r>
            <a:r>
              <a:rPr lang="en-US" altLang="zh-CN" sz="28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 </a:t>
            </a:r>
            <a:r>
              <a:rPr lang="zh-CN" altLang="en-US" sz="28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协助需求分析。</a:t>
            </a:r>
            <a:endParaRPr lang="en-US" altLang="zh-CN" sz="28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endParaRPr>
          </a:p>
          <a:p>
            <a:r>
              <a:rPr lang="en-US" altLang="zh-CN" sz="2800" dirty="0">
                <a:latin typeface="Microsoft YaHei UI" panose="020B0503020204020204" pitchFamily="34" charset="-122"/>
                <a:ea typeface="Microsoft YaHei UI" panose="020B0503020204020204" pitchFamily="34" charset="-122"/>
                <a:cs typeface="华文新魏" panose="02010800040101010101" charset="-122"/>
                <a:sym typeface="+mn-ea"/>
              </a:rPr>
              <a:t>	</a:t>
            </a:r>
            <a:r>
              <a:rPr lang="zh-CN" altLang="en-US" sz="2800" dirty="0">
                <a:latin typeface="Microsoft YaHei UI" panose="020B0503020204020204" pitchFamily="34" charset="-122"/>
                <a:ea typeface="Microsoft YaHei UI" panose="020B0503020204020204" pitchFamily="34" charset="-122"/>
                <a:cs typeface="华文新魏" panose="02010800040101010101" charset="-122"/>
                <a:sym typeface="+mn-ea"/>
              </a:rPr>
              <a:t>界面原型是需求的一种呈现方式，是当下沟通需求的主要方式；可视化是它的一大优势，好处在于将文字需求转化成图形界面，直观地让各参与方（市场</a:t>
            </a:r>
            <a:r>
              <a:rPr lang="en-US" altLang="zh-CN" sz="2800" dirty="0">
                <a:latin typeface="Microsoft YaHei UI" panose="020B0503020204020204" pitchFamily="34" charset="-122"/>
                <a:ea typeface="Microsoft YaHei UI" panose="020B0503020204020204" pitchFamily="34" charset="-122"/>
                <a:cs typeface="华文新魏" panose="02010800040101010101" charset="-122"/>
                <a:sym typeface="+mn-ea"/>
              </a:rPr>
              <a:t>/</a:t>
            </a:r>
            <a:r>
              <a:rPr lang="zh-CN" altLang="en-US" sz="2800" dirty="0">
                <a:latin typeface="Microsoft YaHei UI" panose="020B0503020204020204" pitchFamily="34" charset="-122"/>
                <a:ea typeface="Microsoft YaHei UI" panose="020B0503020204020204" pitchFamily="34" charset="-122"/>
                <a:cs typeface="华文新魏" panose="02010800040101010101" charset="-122"/>
                <a:sym typeface="+mn-ea"/>
              </a:rPr>
              <a:t>运营、程序猿、</a:t>
            </a:r>
            <a:r>
              <a:rPr lang="en-US" altLang="zh-CN" sz="2800" dirty="0">
                <a:latin typeface="Microsoft YaHei UI" panose="020B0503020204020204" pitchFamily="34" charset="-122"/>
                <a:ea typeface="Microsoft YaHei UI" panose="020B0503020204020204" pitchFamily="34" charset="-122"/>
                <a:cs typeface="华文新魏" panose="02010800040101010101" charset="-122"/>
                <a:sym typeface="+mn-ea"/>
              </a:rPr>
              <a:t>UI</a:t>
            </a:r>
            <a:r>
              <a:rPr lang="zh-CN" altLang="en-US" sz="2800" dirty="0">
                <a:latin typeface="Microsoft YaHei UI" panose="020B0503020204020204" pitchFamily="34" charset="-122"/>
                <a:ea typeface="Microsoft YaHei UI" panose="020B0503020204020204" pitchFamily="34" charset="-122"/>
                <a:cs typeface="华文新魏" panose="02010800040101010101" charset="-122"/>
                <a:sym typeface="+mn-ea"/>
              </a:rPr>
              <a:t>设计师、测试工程师、客服等）看到需求最终的实现效果，将各自对于需求的理解和预期统一标准化，在此基础上大家来讨论需求，更有针对性，验证彼此对需求的理解是否一致，从而达到明确需求的目的。【</a:t>
            </a:r>
            <a:r>
              <a:rPr lang="en-US" altLang="zh-CN" sz="2800" dirty="0">
                <a:latin typeface="Microsoft YaHei UI" panose="020B0503020204020204" pitchFamily="34" charset="-122"/>
                <a:ea typeface="Microsoft YaHei UI" panose="020B0503020204020204" pitchFamily="34" charset="-122"/>
                <a:cs typeface="华文新魏" panose="02010800040101010101" charset="-122"/>
                <a:sym typeface="+mn-ea"/>
              </a:rPr>
              <a:t>3</a:t>
            </a:r>
            <a:r>
              <a:rPr lang="zh-CN" altLang="en-US" sz="2800" dirty="0">
                <a:latin typeface="Microsoft YaHei UI" panose="020B0503020204020204" pitchFamily="34" charset="-122"/>
                <a:ea typeface="Microsoft YaHei UI" panose="020B0503020204020204" pitchFamily="34" charset="-122"/>
                <a:cs typeface="华文新魏" panose="02010800040101010101" charset="-122"/>
                <a:sym typeface="+mn-ea"/>
              </a:rPr>
              <a:t>】</a:t>
            </a:r>
            <a:endParaRPr lang="zh-CN" altLang="en-US" dirty="0">
              <a:latin typeface="Microsoft YaHei UI" panose="020B0503020204020204" pitchFamily="34" charset="-122"/>
              <a:ea typeface="Microsoft YaHei UI" panose="020B0503020204020204" pitchFamily="34" charset="-122"/>
            </a:endParaRPr>
          </a:p>
          <a:p>
            <a:endParaRPr lang="zh-CN" altLang="en-US" dirty="0"/>
          </a:p>
        </p:txBody>
      </p:sp>
      <p:pic>
        <p:nvPicPr>
          <p:cNvPr id="9" name="图片 8">
            <a:extLst>
              <a:ext uri="{FF2B5EF4-FFF2-40B4-BE49-F238E27FC236}">
                <a16:creationId xmlns:a16="http://schemas.microsoft.com/office/drawing/2014/main" id="{D5407DCC-1B9E-49F7-94A8-8953C715DA55}"/>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0B8490E-AA0A-48C5-9223-8F7687B9A11C}"/>
              </a:ext>
            </a:extLst>
          </p:cNvPr>
          <p:cNvSpPr/>
          <p:nvPr/>
        </p:nvSpPr>
        <p:spPr>
          <a:xfrm>
            <a:off x="3779356" y="717976"/>
            <a:ext cx="3877985" cy="461665"/>
          </a:xfrm>
          <a:prstGeom prst="rect">
            <a:avLst/>
          </a:prstGeom>
        </p:spPr>
        <p:txBody>
          <a:bodyPr wrap="none">
            <a:spAutoFit/>
          </a:bodyPr>
          <a:lstStyle/>
          <a:p>
            <a:r>
              <a:rPr lang="zh-CN" altLang="en-US" sz="2400" dirty="0">
                <a:solidFill>
                  <a:srgbClr val="333333"/>
                </a:solidFill>
                <a:latin typeface="arial" panose="020B0604020202020204" pitchFamily="34" charset="0"/>
              </a:rPr>
              <a:t>下列角色使用用户界面原型</a:t>
            </a:r>
          </a:p>
        </p:txBody>
      </p:sp>
      <p:sp>
        <p:nvSpPr>
          <p:cNvPr id="4" name="矩形 3">
            <a:extLst>
              <a:ext uri="{FF2B5EF4-FFF2-40B4-BE49-F238E27FC236}">
                <a16:creationId xmlns:a16="http://schemas.microsoft.com/office/drawing/2014/main" id="{289BA5E2-D772-4885-9364-35A084A1CA31}"/>
              </a:ext>
            </a:extLst>
          </p:cNvPr>
          <p:cNvSpPr/>
          <p:nvPr/>
        </p:nvSpPr>
        <p:spPr>
          <a:xfrm>
            <a:off x="1190624" y="2123212"/>
            <a:ext cx="10582275" cy="3108543"/>
          </a:xfrm>
          <a:prstGeom prst="rect">
            <a:avLst/>
          </a:prstGeom>
        </p:spPr>
        <p:txBody>
          <a:bodyPr wrap="square">
            <a:spAutoFit/>
          </a:bodyPr>
          <a:lstStyle/>
          <a:p>
            <a:r>
              <a:rPr lang="zh-CN" altLang="en-US" sz="2800" dirty="0"/>
              <a:t>用例阐释者，用来了解用例的用户界面；</a:t>
            </a:r>
            <a:endParaRPr lang="en-US" altLang="zh-CN" sz="2800" dirty="0"/>
          </a:p>
          <a:p>
            <a:endParaRPr lang="zh-CN" altLang="en-US" sz="2800" dirty="0"/>
          </a:p>
          <a:p>
            <a:r>
              <a:rPr lang="zh-CN" altLang="en-US" sz="2800" dirty="0"/>
              <a:t>系统分析员，用来了解用户界面如何影响系统分析；</a:t>
            </a:r>
            <a:endParaRPr lang="en-US" altLang="zh-CN" sz="2800" dirty="0"/>
          </a:p>
          <a:p>
            <a:endParaRPr lang="zh-CN" altLang="en-US" sz="2800" dirty="0"/>
          </a:p>
          <a:p>
            <a:r>
              <a:rPr lang="zh-CN" altLang="en-US" sz="2800" dirty="0"/>
              <a:t>设计员，用来了解用户界面如何施加影响及它对系统内部的要求；</a:t>
            </a:r>
            <a:endParaRPr lang="en-US" altLang="zh-CN" sz="2800" dirty="0"/>
          </a:p>
          <a:p>
            <a:endParaRPr lang="zh-CN" altLang="en-US" sz="2800" dirty="0"/>
          </a:p>
          <a:p>
            <a:r>
              <a:rPr lang="zh-CN" altLang="en-US" sz="2800" dirty="0"/>
              <a:t>类测试人员，用来制定测试计划活动。</a:t>
            </a:r>
          </a:p>
        </p:txBody>
      </p:sp>
      <p:pic>
        <p:nvPicPr>
          <p:cNvPr id="5" name="图片 4">
            <a:extLst>
              <a:ext uri="{FF2B5EF4-FFF2-40B4-BE49-F238E27FC236}">
                <a16:creationId xmlns:a16="http://schemas.microsoft.com/office/drawing/2014/main" id="{904C1B70-BA74-4A62-9265-FAB1745B30B2}"/>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382444329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3AB25A-AE00-47E2-99EA-E7AEC1CD54EE}"/>
              </a:ext>
            </a:extLst>
          </p:cNvPr>
          <p:cNvSpPr/>
          <p:nvPr/>
        </p:nvSpPr>
        <p:spPr>
          <a:xfrm>
            <a:off x="1314450" y="2413338"/>
            <a:ext cx="9544050" cy="2677656"/>
          </a:xfrm>
          <a:prstGeom prst="rect">
            <a:avLst/>
          </a:prstGeom>
        </p:spPr>
        <p:txBody>
          <a:bodyPr wrap="square">
            <a:spAutoFit/>
          </a:bodyPr>
          <a:lstStyle/>
          <a:p>
            <a:r>
              <a:rPr lang="zh-CN" altLang="en-US" sz="2800" dirty="0">
                <a:solidFill>
                  <a:srgbClr val="FF0000"/>
                </a:solidFill>
                <a:latin typeface="Verdana" panose="020B0604030504040204" pitchFamily="34" charset="0"/>
              </a:rPr>
              <a:t>     草图原型主要目的是为了验证设计的流程。</a:t>
            </a:r>
            <a:r>
              <a:rPr lang="zh-CN" altLang="en-US" sz="2800" dirty="0">
                <a:latin typeface="Verdana" panose="020B0604030504040204" pitchFamily="34" charset="0"/>
              </a:rPr>
              <a:t>在过程中可以贴上一些目标场景在原型下方，这样能营造一个比较贴近真实情况的思考氛围，将大家都引导到用户的角度来思考。还可能从场景中发现一些之前没有想到的细节问题，同时可以避免产品人员以及设计师在设计过程凭空为用户臆想出来许多不切实际的需求。</a:t>
            </a:r>
            <a:endParaRPr lang="zh-CN" altLang="en-US" sz="2800" b="0" i="0" dirty="0">
              <a:effectLst/>
              <a:latin typeface="Verdana" panose="020B0604030504040204" pitchFamily="34" charset="0"/>
            </a:endParaRPr>
          </a:p>
        </p:txBody>
      </p:sp>
      <p:sp>
        <p:nvSpPr>
          <p:cNvPr id="4" name="矩形 3">
            <a:extLst>
              <a:ext uri="{FF2B5EF4-FFF2-40B4-BE49-F238E27FC236}">
                <a16:creationId xmlns:a16="http://schemas.microsoft.com/office/drawing/2014/main" id="{251ED0C5-A31E-455A-AC91-EDB585310C07}"/>
              </a:ext>
            </a:extLst>
          </p:cNvPr>
          <p:cNvSpPr/>
          <p:nvPr/>
        </p:nvSpPr>
        <p:spPr>
          <a:xfrm>
            <a:off x="4276982" y="777359"/>
            <a:ext cx="2954655" cy="461665"/>
          </a:xfrm>
          <a:prstGeom prst="rect">
            <a:avLst/>
          </a:prstGeom>
        </p:spPr>
        <p:txBody>
          <a:bodyPr wrap="none">
            <a:spAutoFit/>
          </a:bodyPr>
          <a:lstStyle/>
          <a:p>
            <a:r>
              <a:rPr lang="zh-CN" altLang="en-US" sz="2400" b="1" dirty="0">
                <a:latin typeface="Verdana" panose="020B0604030504040204" pitchFamily="34" charset="0"/>
              </a:rPr>
              <a:t>草图原型的设计技巧</a:t>
            </a:r>
            <a:endParaRPr lang="zh-CN" altLang="en-US" sz="2400" dirty="0">
              <a:latin typeface="Verdana" panose="020B0604030504040204" pitchFamily="34" charset="0"/>
            </a:endParaRPr>
          </a:p>
        </p:txBody>
      </p:sp>
      <p:pic>
        <p:nvPicPr>
          <p:cNvPr id="5" name="图片 4">
            <a:extLst>
              <a:ext uri="{FF2B5EF4-FFF2-40B4-BE49-F238E27FC236}">
                <a16:creationId xmlns:a16="http://schemas.microsoft.com/office/drawing/2014/main" id="{6CE1467B-3FC8-47C5-84D0-4E5A91232C24}"/>
              </a:ext>
            </a:extLst>
          </p:cNvPr>
          <p:cNvPicPr>
            <a:picLocks noChangeAspect="1"/>
          </p:cNvPicPr>
          <p:nvPr/>
        </p:nvPicPr>
        <p:blipFill>
          <a:blip r:embed="rId2"/>
          <a:stretch>
            <a:fillRect/>
          </a:stretch>
        </p:blipFill>
        <p:spPr>
          <a:xfrm>
            <a:off x="114299" y="0"/>
            <a:ext cx="1743076" cy="1520651"/>
          </a:xfrm>
          <a:prstGeom prst="rect">
            <a:avLst/>
          </a:prstGeom>
        </p:spPr>
      </p:pic>
    </p:spTree>
    <p:extLst>
      <p:ext uri="{BB962C8B-B14F-4D97-AF65-F5344CB8AC3E}">
        <p14:creationId xmlns:p14="http://schemas.microsoft.com/office/powerpoint/2010/main" val="285967762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62275" y="-828676"/>
            <a:ext cx="7686040" cy="8486775"/>
          </a:xfrm>
          <a:prstGeom prst="rect">
            <a:avLst/>
          </a:prstGeom>
        </p:spPr>
      </p:pic>
      <p:pic>
        <p:nvPicPr>
          <p:cNvPr id="3" name="图片 2">
            <a:extLst>
              <a:ext uri="{FF2B5EF4-FFF2-40B4-BE49-F238E27FC236}">
                <a16:creationId xmlns:a16="http://schemas.microsoft.com/office/drawing/2014/main" id="{47075F68-807D-41FE-BB11-F9F745877422}"/>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0094968-ABB9-4366-9CC1-750902B56C67}"/>
              </a:ext>
            </a:extLst>
          </p:cNvPr>
          <p:cNvSpPr/>
          <p:nvPr/>
        </p:nvSpPr>
        <p:spPr>
          <a:xfrm>
            <a:off x="1974373" y="2960906"/>
            <a:ext cx="7867650" cy="3108543"/>
          </a:xfrm>
          <a:prstGeom prst="rect">
            <a:avLst/>
          </a:prstGeom>
        </p:spPr>
        <p:txBody>
          <a:bodyPr wrap="square">
            <a:spAutoFit/>
          </a:bodyPr>
          <a:lstStyle/>
          <a:p>
            <a:r>
              <a:rPr lang="zh-CN" altLang="en-US" sz="2800" dirty="0">
                <a:latin typeface="Verdana" panose="020B0604030504040204" pitchFamily="34" charset="0"/>
              </a:rPr>
              <a:t>低保真原型主要由交互人员输出。在按钮的布局、整体页面的信息构架方面已经比较精细了，可以用</a:t>
            </a:r>
            <a:r>
              <a:rPr lang="en-US" altLang="zh-CN" sz="2800" dirty="0">
                <a:latin typeface="Verdana" panose="020B0604030504040204" pitchFamily="34" charset="0"/>
              </a:rPr>
              <a:t>ae</a:t>
            </a:r>
            <a:r>
              <a:rPr lang="zh-CN" altLang="en-US" sz="2800" dirty="0">
                <a:latin typeface="Verdana" panose="020B0604030504040204" pitchFamily="34" charset="0"/>
              </a:rPr>
              <a:t>制作一些复杂的动效与开发人员沟通。在方案评审时和产品人员讨论是否有功能缺失、与开发人员讨论交互效果实现的成本是否过高。通常一些特殊状态与错误提示都是标示在低保真原型设计稿中。</a:t>
            </a:r>
            <a:endParaRPr lang="zh-CN" altLang="en-US" sz="2800" dirty="0"/>
          </a:p>
        </p:txBody>
      </p:sp>
      <p:sp>
        <p:nvSpPr>
          <p:cNvPr id="3" name="矩形 2">
            <a:extLst>
              <a:ext uri="{FF2B5EF4-FFF2-40B4-BE49-F238E27FC236}">
                <a16:creationId xmlns:a16="http://schemas.microsoft.com/office/drawing/2014/main" id="{864691E2-65DA-4121-B088-7F74DAF6B38B}"/>
              </a:ext>
            </a:extLst>
          </p:cNvPr>
          <p:cNvSpPr/>
          <p:nvPr/>
        </p:nvSpPr>
        <p:spPr>
          <a:xfrm>
            <a:off x="4276982" y="777359"/>
            <a:ext cx="3262432" cy="461665"/>
          </a:xfrm>
          <a:prstGeom prst="rect">
            <a:avLst/>
          </a:prstGeom>
        </p:spPr>
        <p:txBody>
          <a:bodyPr wrap="none">
            <a:spAutoFit/>
          </a:bodyPr>
          <a:lstStyle/>
          <a:p>
            <a:r>
              <a:rPr lang="zh-CN" altLang="en-US" sz="2400" b="1" dirty="0">
                <a:latin typeface="Verdana" panose="020B0604030504040204" pitchFamily="34" charset="0"/>
              </a:rPr>
              <a:t>低保真原型的设计技巧</a:t>
            </a:r>
            <a:endParaRPr lang="zh-CN" altLang="en-US" sz="2400" dirty="0">
              <a:latin typeface="Verdana" panose="020B0604030504040204" pitchFamily="34" charset="0"/>
            </a:endParaRPr>
          </a:p>
        </p:txBody>
      </p:sp>
      <p:pic>
        <p:nvPicPr>
          <p:cNvPr id="4" name="图片 3">
            <a:extLst>
              <a:ext uri="{FF2B5EF4-FFF2-40B4-BE49-F238E27FC236}">
                <a16:creationId xmlns:a16="http://schemas.microsoft.com/office/drawing/2014/main" id="{FB685D71-B2E4-4284-82AB-649EDF58AD86}"/>
              </a:ext>
            </a:extLst>
          </p:cNvPr>
          <p:cNvPicPr>
            <a:picLocks noChangeAspect="1"/>
          </p:cNvPicPr>
          <p:nvPr/>
        </p:nvPicPr>
        <p:blipFill>
          <a:blip r:embed="rId2"/>
          <a:stretch>
            <a:fillRect/>
          </a:stretch>
        </p:blipFill>
        <p:spPr>
          <a:xfrm>
            <a:off x="-1" y="1"/>
            <a:ext cx="1743076" cy="1520651"/>
          </a:xfrm>
          <a:prstGeom prst="rect">
            <a:avLst/>
          </a:prstGeom>
        </p:spPr>
      </p:pic>
      <p:sp>
        <p:nvSpPr>
          <p:cNvPr id="5" name="矩形 4">
            <a:extLst>
              <a:ext uri="{FF2B5EF4-FFF2-40B4-BE49-F238E27FC236}">
                <a16:creationId xmlns:a16="http://schemas.microsoft.com/office/drawing/2014/main" id="{A0591B16-5F75-4A9A-A206-B55AE96BBB58}"/>
              </a:ext>
            </a:extLst>
          </p:cNvPr>
          <p:cNvSpPr/>
          <p:nvPr/>
        </p:nvSpPr>
        <p:spPr>
          <a:xfrm>
            <a:off x="1974373" y="1852910"/>
            <a:ext cx="7579202" cy="1231106"/>
          </a:xfrm>
          <a:prstGeom prst="rect">
            <a:avLst/>
          </a:prstGeom>
        </p:spPr>
        <p:txBody>
          <a:bodyPr wrap="square">
            <a:spAutoFit/>
          </a:bodyPr>
          <a:lstStyle/>
          <a:p>
            <a:r>
              <a:rPr lang="zh-CN" altLang="en-US" sz="2800" b="1" dirty="0">
                <a:solidFill>
                  <a:srgbClr val="FF3300"/>
                </a:solidFill>
                <a:sym typeface="+mn-ea"/>
              </a:rPr>
              <a:t>低保真原型</a:t>
            </a:r>
            <a:r>
              <a:rPr lang="zh-CN" altLang="en-US" sz="2800" b="1" dirty="0">
                <a:sym typeface="+mn-ea"/>
              </a:rPr>
              <a:t>：粗枝大叶的画出来的原型，表达产品大致的框架。</a:t>
            </a:r>
            <a:endParaRPr lang="en-US" altLang="zh-CN" sz="2800" b="1" dirty="0">
              <a:sym typeface="+mn-ea"/>
            </a:endParaRPr>
          </a:p>
          <a:p>
            <a:endParaRPr lang="en-US" altLang="zh-CN" b="1" dirty="0">
              <a:solidFill>
                <a:srgbClr val="FF3300"/>
              </a:solidFill>
              <a:sym typeface="+mn-ea"/>
            </a:endParaRPr>
          </a:p>
        </p:txBody>
      </p:sp>
    </p:spTree>
    <p:extLst>
      <p:ext uri="{BB962C8B-B14F-4D97-AF65-F5344CB8AC3E}">
        <p14:creationId xmlns:p14="http://schemas.microsoft.com/office/powerpoint/2010/main" val="426586864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36">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mg.zcool.cn/community/01c383590fc1b6a8012145504664a4.png">
            <a:extLst>
              <a:ext uri="{FF2B5EF4-FFF2-40B4-BE49-F238E27FC236}">
                <a16:creationId xmlns:a16="http://schemas.microsoft.com/office/drawing/2014/main" id="{24718415-FB2B-4FFB-9BF3-1F0D50141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191" y="643467"/>
            <a:ext cx="909561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106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0094968-ABB9-4366-9CC1-750902B56C67}"/>
              </a:ext>
            </a:extLst>
          </p:cNvPr>
          <p:cNvSpPr/>
          <p:nvPr/>
        </p:nvSpPr>
        <p:spPr>
          <a:xfrm>
            <a:off x="1974373" y="3572262"/>
            <a:ext cx="7867650" cy="2246769"/>
          </a:xfrm>
          <a:prstGeom prst="rect">
            <a:avLst/>
          </a:prstGeom>
        </p:spPr>
        <p:txBody>
          <a:bodyPr wrap="square">
            <a:spAutoFit/>
          </a:bodyPr>
          <a:lstStyle/>
          <a:p>
            <a:r>
              <a:rPr lang="zh-CN" altLang="en-US" sz="2800" dirty="0"/>
              <a:t>高保真原型是与最终装到手机上的效果相同的原型，通常我们也叫做视觉稿。高保真原型只是没有经开发人员实现的图片，而现在我们有了许多工具可以为高保真原型添加页面跳转效果与一些简单的交互效果。</a:t>
            </a:r>
            <a:endParaRPr lang="zh-CN" altLang="en-US" sz="4000" dirty="0"/>
          </a:p>
        </p:txBody>
      </p:sp>
      <p:sp>
        <p:nvSpPr>
          <p:cNvPr id="3" name="矩形 2">
            <a:extLst>
              <a:ext uri="{FF2B5EF4-FFF2-40B4-BE49-F238E27FC236}">
                <a16:creationId xmlns:a16="http://schemas.microsoft.com/office/drawing/2014/main" id="{864691E2-65DA-4121-B088-7F74DAF6B38B}"/>
              </a:ext>
            </a:extLst>
          </p:cNvPr>
          <p:cNvSpPr/>
          <p:nvPr/>
        </p:nvSpPr>
        <p:spPr>
          <a:xfrm>
            <a:off x="4276982" y="777359"/>
            <a:ext cx="3262432" cy="461665"/>
          </a:xfrm>
          <a:prstGeom prst="rect">
            <a:avLst/>
          </a:prstGeom>
        </p:spPr>
        <p:txBody>
          <a:bodyPr wrap="none">
            <a:spAutoFit/>
          </a:bodyPr>
          <a:lstStyle/>
          <a:p>
            <a:r>
              <a:rPr lang="zh-CN" altLang="en-US" sz="2400" b="1" dirty="0">
                <a:latin typeface="Verdana" panose="020B0604030504040204" pitchFamily="34" charset="0"/>
              </a:rPr>
              <a:t>高保真原型的设计技巧</a:t>
            </a:r>
            <a:endParaRPr lang="zh-CN" altLang="en-US" sz="2400" dirty="0">
              <a:latin typeface="Verdana" panose="020B0604030504040204" pitchFamily="34" charset="0"/>
            </a:endParaRPr>
          </a:p>
        </p:txBody>
      </p:sp>
      <p:pic>
        <p:nvPicPr>
          <p:cNvPr id="4" name="图片 3">
            <a:extLst>
              <a:ext uri="{FF2B5EF4-FFF2-40B4-BE49-F238E27FC236}">
                <a16:creationId xmlns:a16="http://schemas.microsoft.com/office/drawing/2014/main" id="{FB685D71-B2E4-4284-82AB-649EDF58AD86}"/>
              </a:ext>
            </a:extLst>
          </p:cNvPr>
          <p:cNvPicPr>
            <a:picLocks noChangeAspect="1"/>
          </p:cNvPicPr>
          <p:nvPr/>
        </p:nvPicPr>
        <p:blipFill>
          <a:blip r:embed="rId2"/>
          <a:stretch>
            <a:fillRect/>
          </a:stretch>
        </p:blipFill>
        <p:spPr>
          <a:xfrm>
            <a:off x="-1" y="1"/>
            <a:ext cx="1743076" cy="1520651"/>
          </a:xfrm>
          <a:prstGeom prst="rect">
            <a:avLst/>
          </a:prstGeom>
        </p:spPr>
      </p:pic>
      <p:sp>
        <p:nvSpPr>
          <p:cNvPr id="5" name="矩形 4">
            <a:extLst>
              <a:ext uri="{FF2B5EF4-FFF2-40B4-BE49-F238E27FC236}">
                <a16:creationId xmlns:a16="http://schemas.microsoft.com/office/drawing/2014/main" id="{69B00847-1D49-479E-8E14-FAE8DBF9BFBB}"/>
              </a:ext>
            </a:extLst>
          </p:cNvPr>
          <p:cNvSpPr/>
          <p:nvPr/>
        </p:nvSpPr>
        <p:spPr>
          <a:xfrm>
            <a:off x="1974373" y="1900743"/>
            <a:ext cx="7617302" cy="1384995"/>
          </a:xfrm>
          <a:prstGeom prst="rect">
            <a:avLst/>
          </a:prstGeom>
        </p:spPr>
        <p:txBody>
          <a:bodyPr wrap="square">
            <a:spAutoFit/>
          </a:bodyPr>
          <a:lstStyle/>
          <a:p>
            <a:r>
              <a:rPr lang="zh-CN" altLang="en-US" sz="2800" b="1" dirty="0">
                <a:solidFill>
                  <a:srgbClr val="FF3300"/>
                </a:solidFill>
                <a:sym typeface="+mn-ea"/>
              </a:rPr>
              <a:t>高保真原型</a:t>
            </a:r>
            <a:r>
              <a:rPr lang="zh-CN" altLang="en-US" sz="2800" b="1" dirty="0">
                <a:sym typeface="+mn-ea"/>
              </a:rPr>
              <a:t>：几乎完全按照实物来制作的原型就是高保真，原型中甚至包含产品的细节、真实的交互、</a:t>
            </a:r>
            <a:r>
              <a:rPr lang="en-US" altLang="zh-CN" sz="2800" b="1" dirty="0">
                <a:sym typeface="+mn-ea"/>
              </a:rPr>
              <a:t>UI</a:t>
            </a:r>
            <a:r>
              <a:rPr lang="zh-CN" altLang="en-US" sz="2800" b="1" dirty="0">
                <a:sym typeface="+mn-ea"/>
              </a:rPr>
              <a:t>等等。</a:t>
            </a:r>
            <a:endParaRPr lang="en-US" altLang="zh-CN" sz="2800" b="1" dirty="0"/>
          </a:p>
        </p:txBody>
      </p:sp>
    </p:spTree>
    <p:extLst>
      <p:ext uri="{BB962C8B-B14F-4D97-AF65-F5344CB8AC3E}">
        <p14:creationId xmlns:p14="http://schemas.microsoft.com/office/powerpoint/2010/main" val="140289662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1</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994308" y="4230052"/>
            <a:ext cx="2444111" cy="492125"/>
          </a:xfrm>
          <a:prstGeom prst="rect">
            <a:avLst/>
          </a:prstGeom>
        </p:spPr>
        <p:txBody>
          <a:bodyPr wrap="square" lIns="0" tIns="0" rIns="0" bIns="0">
            <a:spAutoFit/>
          </a:bodyPr>
          <a:lstStyle/>
          <a:p>
            <a:pPr marL="0" lvl="1"/>
            <a:r>
              <a:rPr lang="zh-CN" altLang="en-US" sz="3200" b="1" dirty="0">
                <a:solidFill>
                  <a:schemeClr val="accent2"/>
                </a:solidFill>
                <a:latin typeface="微软雅黑" panose="020B0503020204020204" charset="-122"/>
                <a:ea typeface="微软雅黑" panose="020B0503020204020204" charset="-122"/>
                <a:sym typeface="+mn-ea"/>
              </a:rPr>
              <a:t> 人机交互</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D4CEC5F1-DBDC-4F8A-957C-3D9500B4B7CE}"/>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timgsa.baidu.com/timg?image&amp;quality=80&amp;size=b9999_10000&amp;sec=1541753068700&amp;di=95976da0f6db3110fa27817bcfddb2e3&amp;imgtype=0&amp;src=http%3A%2F%2Fimg.zcool.cn%2Fcommunity%2F0124dc56cc0ae06ac7252ce6a51ba2.png%401280w_1l_2o_100sh.png">
            <a:extLst>
              <a:ext uri="{FF2B5EF4-FFF2-40B4-BE49-F238E27FC236}">
                <a16:creationId xmlns:a16="http://schemas.microsoft.com/office/drawing/2014/main" id="{F5F2F3A8-3D0E-4D46-9B95-193812FD8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393" y="387773"/>
            <a:ext cx="8566836" cy="6082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616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dirty="0">
                <a:sym typeface="+mn-ea"/>
              </a:rPr>
              <a:t>界面设计准则</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337310" y="1962785"/>
            <a:ext cx="10282555" cy="4524315"/>
          </a:xfrm>
          <a:prstGeom prst="rect">
            <a:avLst/>
          </a:prstGeom>
          <a:noFill/>
        </p:spPr>
        <p:txBody>
          <a:bodyPr wrap="square" rtlCol="0">
            <a:spAutoFit/>
          </a:bodyPr>
          <a:lstStyle/>
          <a:p>
            <a:r>
              <a:rPr lang="en-US" altLang="zh-CN" sz="2800" dirty="0">
                <a:solidFill>
                  <a:srgbClr val="FF0000"/>
                </a:solidFill>
                <a:sym typeface="+mn-ea"/>
              </a:rPr>
              <a:t>1.</a:t>
            </a:r>
            <a:r>
              <a:rPr lang="zh-CN" altLang="en-US" sz="2800" dirty="0">
                <a:solidFill>
                  <a:srgbClr val="FF0000"/>
                </a:solidFill>
                <a:sym typeface="+mn-ea"/>
              </a:rPr>
              <a:t>从用户的角度出发，深入了解用户的习惯与需求</a:t>
            </a:r>
            <a:endParaRPr lang="zh-CN" altLang="en-US" sz="2800" dirty="0">
              <a:solidFill>
                <a:srgbClr val="FF0000"/>
              </a:solidFill>
            </a:endParaRPr>
          </a:p>
          <a:p>
            <a:r>
              <a:rPr lang="en-US" altLang="zh-CN" sz="2800" dirty="0">
                <a:sym typeface="+mn-ea"/>
              </a:rPr>
              <a:t>2.</a:t>
            </a:r>
            <a:r>
              <a:rPr lang="zh-CN" altLang="en-US" sz="2800" dirty="0">
                <a:sym typeface="+mn-ea"/>
              </a:rPr>
              <a:t>保持一致性</a:t>
            </a:r>
            <a:endParaRPr lang="zh-CN" altLang="en-US" sz="2800" dirty="0"/>
          </a:p>
          <a:p>
            <a:r>
              <a:rPr lang="en-US" altLang="zh-CN" sz="2800" dirty="0">
                <a:sym typeface="+mn-ea"/>
              </a:rPr>
              <a:t>3.</a:t>
            </a:r>
            <a:r>
              <a:rPr lang="zh-CN" altLang="en-US" sz="2800" dirty="0">
                <a:sym typeface="+mn-ea"/>
              </a:rPr>
              <a:t>运用视觉等级降低界面和操作复杂性，引导用户操作</a:t>
            </a:r>
            <a:endParaRPr lang="zh-CN" altLang="en-US" sz="2800" dirty="0"/>
          </a:p>
          <a:p>
            <a:r>
              <a:rPr lang="en-US" altLang="zh-CN" sz="2800" dirty="0">
                <a:sym typeface="+mn-ea"/>
              </a:rPr>
              <a:t>4.</a:t>
            </a:r>
            <a:r>
              <a:rPr lang="zh-CN" altLang="en-US" sz="2800" dirty="0">
                <a:sym typeface="+mn-ea"/>
              </a:rPr>
              <a:t>及时的提示，使用户明确目前的状态或者操作，防止用户出错</a:t>
            </a:r>
            <a:endParaRPr lang="zh-CN" altLang="en-US" sz="2800" dirty="0"/>
          </a:p>
          <a:p>
            <a:r>
              <a:rPr lang="en-US" altLang="zh-CN" sz="2800" dirty="0">
                <a:sym typeface="+mn-ea"/>
              </a:rPr>
              <a:t>5.</a:t>
            </a:r>
            <a:r>
              <a:rPr lang="zh-CN" altLang="en-US" sz="2800" dirty="0">
                <a:sym typeface="+mn-ea"/>
              </a:rPr>
              <a:t>允许用户犯错</a:t>
            </a:r>
            <a:endParaRPr lang="zh-CN" altLang="en-US" sz="2800" dirty="0"/>
          </a:p>
          <a:p>
            <a:r>
              <a:rPr lang="en-US" altLang="zh-CN" sz="2800" dirty="0">
                <a:sym typeface="+mn-ea"/>
              </a:rPr>
              <a:t>6.</a:t>
            </a:r>
            <a:r>
              <a:rPr lang="zh-CN" altLang="en-US" sz="2800" dirty="0">
                <a:sym typeface="+mn-ea"/>
              </a:rPr>
              <a:t>提供快捷菜单，支持快捷键</a:t>
            </a:r>
            <a:endParaRPr lang="zh-CN" altLang="en-US" sz="2800" dirty="0"/>
          </a:p>
          <a:p>
            <a:r>
              <a:rPr lang="en-US" altLang="zh-CN" sz="2800" dirty="0">
                <a:solidFill>
                  <a:srgbClr val="FF0000"/>
                </a:solidFill>
                <a:sym typeface="+mn-ea"/>
              </a:rPr>
              <a:t>7.</a:t>
            </a:r>
            <a:r>
              <a:rPr lang="zh-CN" altLang="en-US" sz="2800" dirty="0">
                <a:solidFill>
                  <a:srgbClr val="FF0000"/>
                </a:solidFill>
                <a:sym typeface="+mn-ea"/>
              </a:rPr>
              <a:t>使用用户的语言，而不是技术术语</a:t>
            </a:r>
            <a:endParaRPr lang="zh-CN" altLang="en-US" sz="2800" dirty="0">
              <a:solidFill>
                <a:srgbClr val="FF0000"/>
              </a:solidFill>
            </a:endParaRPr>
          </a:p>
          <a:p>
            <a:r>
              <a:rPr lang="en-US" altLang="zh-CN" sz="2800" dirty="0">
                <a:sym typeface="+mn-ea"/>
              </a:rPr>
              <a:t>8.</a:t>
            </a:r>
            <a:r>
              <a:rPr lang="zh-CN" altLang="en-US" sz="2800" dirty="0">
                <a:sym typeface="+mn-ea"/>
              </a:rPr>
              <a:t>保持简洁，实用易用才是王道</a:t>
            </a:r>
            <a:endParaRPr lang="zh-CN" altLang="en-US" sz="2800" dirty="0"/>
          </a:p>
          <a:p>
            <a:r>
              <a:rPr lang="en-US" altLang="zh-CN" sz="2800" dirty="0">
                <a:sym typeface="+mn-ea"/>
              </a:rPr>
              <a:t>9.</a:t>
            </a:r>
            <a:r>
              <a:rPr lang="zh-CN" altLang="en-US" sz="2800" dirty="0">
                <a:sym typeface="+mn-ea"/>
              </a:rPr>
              <a:t>重视可用性测试，不断改进设计</a:t>
            </a:r>
            <a:endParaRPr lang="zh-CN" altLang="en-US" sz="2800" b="1" dirty="0"/>
          </a:p>
          <a:p>
            <a:endParaRPr lang="zh-CN" altLang="en-US" dirty="0"/>
          </a:p>
          <a:p>
            <a:endParaRPr lang="zh-CN" altLang="en-US" dirty="0"/>
          </a:p>
        </p:txBody>
      </p:sp>
      <p:pic>
        <p:nvPicPr>
          <p:cNvPr id="9" name="图片 8">
            <a:extLst>
              <a:ext uri="{FF2B5EF4-FFF2-40B4-BE49-F238E27FC236}">
                <a16:creationId xmlns:a16="http://schemas.microsoft.com/office/drawing/2014/main" id="{A6C3367A-AFD4-4FC8-8431-9256C0347A9E}"/>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pPr algn="l"/>
            <a:r>
              <a:rPr lang="zh-CN" altLang="en-US" sz="2800" b="1">
                <a:sym typeface="+mn-ea"/>
              </a:rPr>
              <a:t>界面设计流程</a:t>
            </a:r>
            <a:endParaRPr kumimoji="1" lang="zh-CN" altLang="en-US" sz="2800" dirty="0">
              <a:solidFill>
                <a:schemeClr val="bg1"/>
              </a:solidFill>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3" name="组合 25"/>
          <p:cNvGrpSpPr/>
          <p:nvPr/>
        </p:nvGrpSpPr>
        <p:grpSpPr>
          <a:xfrm>
            <a:off x="5949614" y="3252782"/>
            <a:ext cx="371012" cy="372325"/>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sp>
        <p:nvSpPr>
          <p:cNvPr id="47" name="文本框 46"/>
          <p:cNvSpPr txBox="1"/>
          <p:nvPr/>
        </p:nvSpPr>
        <p:spPr>
          <a:xfrm>
            <a:off x="1572394" y="4563730"/>
            <a:ext cx="2058912" cy="276871"/>
          </a:xfrm>
          <a:prstGeom prst="rect">
            <a:avLst/>
          </a:prstGeom>
          <a:noFill/>
        </p:spPr>
        <p:txBody>
          <a:bodyPr wrap="square" rtlCol="0">
            <a:spAutoFit/>
          </a:bodyPr>
          <a:lstStyle/>
          <a:p>
            <a:pPr algn="dist"/>
            <a:r>
              <a:rPr lang="zh-CN" altLang="en-US" sz="1200" b="1" dirty="0">
                <a:solidFill>
                  <a:schemeClr val="bg1"/>
                </a:solidFill>
                <a:ea typeface="微软雅黑" panose="020B0503020204020204" charset="-122"/>
              </a:rPr>
              <a:t>添加文本</a:t>
            </a:r>
            <a:endParaRPr lang="en-US" altLang="zh-CN" sz="1200" b="1" dirty="0">
              <a:solidFill>
                <a:schemeClr val="bg1"/>
              </a:solidFill>
              <a:ea typeface="微软雅黑" panose="020B0503020204020204" charset="-122"/>
            </a:endParaRPr>
          </a:p>
        </p:txBody>
      </p:sp>
      <p:sp>
        <p:nvSpPr>
          <p:cNvPr id="3" name="文本框 2"/>
          <p:cNvSpPr txBox="1"/>
          <p:nvPr/>
        </p:nvSpPr>
        <p:spPr>
          <a:xfrm>
            <a:off x="1337310" y="1962785"/>
            <a:ext cx="10282555" cy="3539430"/>
          </a:xfrm>
          <a:prstGeom prst="rect">
            <a:avLst/>
          </a:prstGeom>
          <a:noFill/>
        </p:spPr>
        <p:txBody>
          <a:bodyPr wrap="square" rtlCol="0">
            <a:spAutoFit/>
          </a:bodyPr>
          <a:lstStyle/>
          <a:p>
            <a:r>
              <a:rPr lang="zh-CN" altLang="en-US" sz="3200" dirty="0">
                <a:sym typeface="+mn-ea"/>
              </a:rPr>
              <a:t>1.</a:t>
            </a:r>
            <a:r>
              <a:rPr lang="zh-CN" altLang="en-US" sz="3200" dirty="0">
                <a:solidFill>
                  <a:srgbClr val="FF3300"/>
                </a:solidFill>
                <a:sym typeface="+mn-ea"/>
              </a:rPr>
              <a:t>策略层</a:t>
            </a:r>
            <a:r>
              <a:rPr lang="zh-CN" altLang="en-US" sz="3200" dirty="0">
                <a:sym typeface="+mn-ea"/>
              </a:rPr>
              <a:t>，定义产品使命、价值、目标人群</a:t>
            </a:r>
            <a:endParaRPr lang="zh-CN" altLang="en-US" sz="3200" dirty="0"/>
          </a:p>
          <a:p>
            <a:r>
              <a:rPr lang="zh-CN" altLang="en-US" sz="3200" dirty="0">
                <a:sym typeface="+mn-ea"/>
              </a:rPr>
              <a:t>2.</a:t>
            </a:r>
            <a:r>
              <a:rPr lang="zh-CN" altLang="en-US" sz="3200" dirty="0">
                <a:solidFill>
                  <a:srgbClr val="FF3300"/>
                </a:solidFill>
                <a:sym typeface="+mn-ea"/>
              </a:rPr>
              <a:t>愿景/功能层</a:t>
            </a:r>
            <a:r>
              <a:rPr lang="zh-CN" altLang="en-US" sz="3200" dirty="0">
                <a:sym typeface="+mn-ea"/>
              </a:rPr>
              <a:t>：定义核心场景、功能列表</a:t>
            </a:r>
            <a:endParaRPr lang="zh-CN" altLang="en-US" sz="3200" dirty="0"/>
          </a:p>
          <a:p>
            <a:r>
              <a:rPr lang="zh-CN" altLang="en-US" sz="3200" dirty="0">
                <a:sym typeface="+mn-ea"/>
              </a:rPr>
              <a:t>3.</a:t>
            </a:r>
            <a:r>
              <a:rPr lang="zh-CN" altLang="en-US" sz="3200" dirty="0">
                <a:solidFill>
                  <a:srgbClr val="FF3300"/>
                </a:solidFill>
                <a:sym typeface="+mn-ea"/>
              </a:rPr>
              <a:t>结构层</a:t>
            </a:r>
            <a:r>
              <a:rPr lang="zh-CN" altLang="en-US" sz="3200" dirty="0">
                <a:sym typeface="+mn-ea"/>
              </a:rPr>
              <a:t>：做流程图、信息架构，确定主导航、主菜单</a:t>
            </a:r>
            <a:endParaRPr lang="zh-CN" altLang="en-US" sz="3200" dirty="0"/>
          </a:p>
          <a:p>
            <a:r>
              <a:rPr lang="zh-CN" altLang="en-US" sz="3200" dirty="0">
                <a:sym typeface="+mn-ea"/>
              </a:rPr>
              <a:t>4.</a:t>
            </a:r>
            <a:r>
              <a:rPr lang="zh-CN" altLang="en-US" sz="3200" dirty="0">
                <a:solidFill>
                  <a:srgbClr val="FF3300"/>
                </a:solidFill>
                <a:sym typeface="+mn-ea"/>
              </a:rPr>
              <a:t>框架层</a:t>
            </a:r>
            <a:r>
              <a:rPr lang="zh-CN" altLang="en-US" sz="3200" dirty="0">
                <a:sym typeface="+mn-ea"/>
              </a:rPr>
              <a:t>：梳理每一个主界面的内容、布局</a:t>
            </a:r>
            <a:endParaRPr lang="zh-CN" altLang="en-US" sz="3200" dirty="0"/>
          </a:p>
          <a:p>
            <a:r>
              <a:rPr lang="zh-CN" altLang="en-US" sz="3200" dirty="0">
                <a:sym typeface="+mn-ea"/>
              </a:rPr>
              <a:t>5.</a:t>
            </a:r>
            <a:r>
              <a:rPr lang="zh-CN" altLang="en-US" sz="3200" dirty="0">
                <a:solidFill>
                  <a:srgbClr val="FF3300"/>
                </a:solidFill>
                <a:sym typeface="+mn-ea"/>
              </a:rPr>
              <a:t>表现层</a:t>
            </a:r>
            <a:r>
              <a:rPr lang="zh-CN" altLang="en-US" sz="3200" dirty="0">
                <a:sym typeface="+mn-ea"/>
              </a:rPr>
              <a:t>：视觉设计，涉及图标、配色、切图。</a:t>
            </a:r>
            <a:endParaRPr lang="zh-CN" altLang="en-US" sz="3200" dirty="0"/>
          </a:p>
          <a:p>
            <a:endParaRPr lang="zh-CN" altLang="en-US" sz="2800" b="1" dirty="0"/>
          </a:p>
          <a:p>
            <a:endParaRPr lang="zh-CN" altLang="en-US" dirty="0"/>
          </a:p>
          <a:p>
            <a:endParaRPr lang="zh-CN" altLang="en-US" dirty="0"/>
          </a:p>
        </p:txBody>
      </p:sp>
      <p:pic>
        <p:nvPicPr>
          <p:cNvPr id="9" name="图片 8">
            <a:extLst>
              <a:ext uri="{FF2B5EF4-FFF2-40B4-BE49-F238E27FC236}">
                <a16:creationId xmlns:a16="http://schemas.microsoft.com/office/drawing/2014/main" id="{D2CA1B96-25ED-4E35-952B-1580C3E2387C}"/>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5"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ppt_w</p:attrName>
                                        </p:attrNameLst>
                                      </p:cBhvr>
                                      <p:tavLst>
                                        <p:tav tm="0" fmla="#ppt_w*sin(2.5*pi*$)">
                                          <p:val>
                                            <p:fltVal val="0"/>
                                          </p:val>
                                        </p:tav>
                                        <p:tav tm="100000">
                                          <p:val>
                                            <p:fltVal val="1"/>
                                          </p:val>
                                        </p:tav>
                                      </p:tavLst>
                                    </p:anim>
                                    <p:anim calcmode="lin" valueType="num">
                                      <p:cBhvr>
                                        <p:cTn id="15" dur="500" fill="hold"/>
                                        <p:tgtEl>
                                          <p:spTgt spid="43"/>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iterate type="lt">
                                    <p:tmPct val="10000"/>
                                  </p:iterate>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2150"/>
                            </p:stCondLst>
                            <p:childTnLst>
                              <p:par>
                                <p:cTn id="27" presetID="55" presetClass="entr" presetSubtype="0" fill="hold" grpId="1" nodeType="afterEffect">
                                  <p:stCondLst>
                                    <p:cond delay="0"/>
                                  </p:stCondLst>
                                  <p:iterate type="lt">
                                    <p:tmPct val="0"/>
                                  </p:iterate>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strVal val="#ppt_w*0.70"/>
                                          </p:val>
                                        </p:tav>
                                        <p:tav tm="100000">
                                          <p:val>
                                            <p:strVal val="#ppt_w"/>
                                          </p:val>
                                        </p:tav>
                                      </p:tavLst>
                                    </p:anim>
                                    <p:anim calcmode="lin" valueType="num">
                                      <p:cBhvr>
                                        <p:cTn id="30" dur="1000" fill="hold"/>
                                        <p:tgtEl>
                                          <p:spTgt spid="38"/>
                                        </p:tgtEl>
                                        <p:attrNameLst>
                                          <p:attrName>ppt_h</p:attrName>
                                        </p:attrNameLst>
                                      </p:cBhvr>
                                      <p:tavLst>
                                        <p:tav tm="0">
                                          <p:val>
                                            <p:strVal val="#ppt_h"/>
                                          </p:val>
                                        </p:tav>
                                        <p:tav tm="100000">
                                          <p:val>
                                            <p:strVal val="#ppt_h"/>
                                          </p:val>
                                        </p:tav>
                                      </p:tavLst>
                                    </p:anim>
                                    <p:animEffect transition="in" filter="fade">
                                      <p:cBhvr>
                                        <p:cTn id="31"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8" grpId="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027680" cy="521970"/>
          </a:xfrm>
          <a:prstGeom prst="rect">
            <a:avLst/>
          </a:prstGeom>
          <a:noFill/>
        </p:spPr>
        <p:txBody>
          <a:bodyPr wrap="none" rtlCol="0">
            <a:spAutoFit/>
          </a:bodyPr>
          <a:lstStyle/>
          <a:p>
            <a:pPr algn="l"/>
            <a:r>
              <a:rPr lang="zh-CN" altLang="en-US" sz="2800" b="1">
                <a:sym typeface="+mn-ea"/>
              </a:rPr>
              <a:t>界面原型设计流程</a:t>
            </a:r>
            <a:endParaRPr kumimoji="1" lang="zh-CN" altLang="en-US" sz="2800" dirty="0">
              <a:solidFill>
                <a:schemeClr val="bg1"/>
              </a:solidFill>
            </a:endParaRPr>
          </a:p>
        </p:txBody>
      </p:sp>
      <p:grpSp>
        <p:nvGrpSpPr>
          <p:cNvPr id="27" name="组 26"/>
          <p:cNvGrpSpPr/>
          <p:nvPr/>
        </p:nvGrpSpPr>
        <p:grpSpPr>
          <a:xfrm>
            <a:off x="4188254" y="2307076"/>
            <a:ext cx="3657220" cy="3430190"/>
            <a:chOff x="3667183" y="2024586"/>
            <a:chExt cx="4474280" cy="4196529"/>
          </a:xfrm>
        </p:grpSpPr>
        <p:sp>
          <p:nvSpPr>
            <p:cNvPr id="3" name="六边形 2"/>
            <p:cNvSpPr/>
            <p:nvPr/>
          </p:nvSpPr>
          <p:spPr>
            <a:xfrm rot="16200000">
              <a:off x="4328765" y="2136050"/>
              <a:ext cx="1576234"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4" name="图片 3"/>
            <p:cNvPicPr>
              <a:picLocks noChangeAspect="1"/>
            </p:cNvPicPr>
            <p:nvPr/>
          </p:nvPicPr>
          <p:blipFill>
            <a:blip r:embed="rId3" cstate="screen">
              <a:biLevel thresh="25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824010" y="2562407"/>
              <a:ext cx="603448" cy="603448"/>
            </a:xfrm>
            <a:prstGeom prst="rect">
              <a:avLst/>
            </a:prstGeom>
          </p:spPr>
        </p:pic>
        <p:sp>
          <p:nvSpPr>
            <p:cNvPr id="5" name="六边形 4"/>
            <p:cNvSpPr/>
            <p:nvPr/>
          </p:nvSpPr>
          <p:spPr>
            <a:xfrm rot="16200000">
              <a:off x="3596131" y="3425992"/>
              <a:ext cx="1576235"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6" name="图片 5"/>
            <p:cNvPicPr>
              <a:picLocks noChangeAspect="1"/>
            </p:cNvPicPr>
            <p:nvPr/>
          </p:nvPicPr>
          <p:blipFill>
            <a:blip r:embed="rId5" cstate="screen">
              <a:biLevel thresh="25000"/>
            </a:blip>
            <a:stretch>
              <a:fillRect/>
            </a:stretch>
          </p:blipFill>
          <p:spPr>
            <a:xfrm>
              <a:off x="4049896" y="3831184"/>
              <a:ext cx="603448" cy="603448"/>
            </a:xfrm>
            <a:prstGeom prst="rect">
              <a:avLst/>
            </a:prstGeom>
          </p:spPr>
        </p:pic>
        <p:sp>
          <p:nvSpPr>
            <p:cNvPr id="7" name="六边形 6"/>
            <p:cNvSpPr/>
            <p:nvPr/>
          </p:nvSpPr>
          <p:spPr>
            <a:xfrm rot="16200000">
              <a:off x="4328765" y="4715933"/>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8" name="图片 7"/>
            <p:cNvPicPr>
              <a:picLocks noChangeAspect="1"/>
            </p:cNvPicPr>
            <p:nvPr/>
          </p:nvPicPr>
          <p:blipFill>
            <a:blip r:embed="rId6">
              <a:biLevel thresh="25000"/>
            </a:blip>
            <a:stretch>
              <a:fillRect/>
            </a:stretch>
          </p:blipFill>
          <p:spPr>
            <a:xfrm>
              <a:off x="4824010" y="5142290"/>
              <a:ext cx="603448" cy="603448"/>
            </a:xfrm>
            <a:prstGeom prst="rect">
              <a:avLst/>
            </a:prstGeom>
          </p:spPr>
        </p:pic>
        <p:sp>
          <p:nvSpPr>
            <p:cNvPr id="9" name="六边形 8"/>
            <p:cNvSpPr/>
            <p:nvPr/>
          </p:nvSpPr>
          <p:spPr>
            <a:xfrm rot="16200000">
              <a:off x="5928070" y="4650346"/>
              <a:ext cx="1576231"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0" name="图片 9"/>
            <p:cNvPicPr>
              <a:picLocks noChangeAspect="1"/>
            </p:cNvPicPr>
            <p:nvPr/>
          </p:nvPicPr>
          <p:blipFill>
            <a:blip r:embed="rId7" cstate="screen">
              <a:biLevel thresh="25000"/>
            </a:blip>
            <a:stretch>
              <a:fillRect/>
            </a:stretch>
          </p:blipFill>
          <p:spPr>
            <a:xfrm>
              <a:off x="6423314" y="5070787"/>
              <a:ext cx="603448" cy="645712"/>
            </a:xfrm>
            <a:prstGeom prst="rect">
              <a:avLst/>
            </a:prstGeom>
          </p:spPr>
        </p:pic>
        <p:sp>
          <p:nvSpPr>
            <p:cNvPr id="11" name="六边形 10"/>
            <p:cNvSpPr/>
            <p:nvPr/>
          </p:nvSpPr>
          <p:spPr>
            <a:xfrm rot="16200000">
              <a:off x="6636281" y="3371091"/>
              <a:ext cx="1576233"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2" name="图片 11"/>
            <p:cNvPicPr>
              <a:picLocks noChangeAspect="1"/>
            </p:cNvPicPr>
            <p:nvPr/>
          </p:nvPicPr>
          <p:blipFill>
            <a:blip r:embed="rId8" cstate="screen">
              <a:biLevel thresh="25000"/>
            </a:blip>
            <a:stretch>
              <a:fillRect/>
            </a:stretch>
          </p:blipFill>
          <p:spPr>
            <a:xfrm>
              <a:off x="7122772" y="3962537"/>
              <a:ext cx="631387" cy="350770"/>
            </a:xfrm>
            <a:prstGeom prst="rect">
              <a:avLst/>
            </a:prstGeom>
            <a:noFill/>
          </p:spPr>
        </p:pic>
        <p:sp>
          <p:nvSpPr>
            <p:cNvPr id="13" name="六边形 12"/>
            <p:cNvSpPr/>
            <p:nvPr/>
          </p:nvSpPr>
          <p:spPr>
            <a:xfrm rot="16200000">
              <a:off x="5901460" y="2095637"/>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4" name="图片 13"/>
            <p:cNvPicPr>
              <a:picLocks noChangeAspect="1"/>
            </p:cNvPicPr>
            <p:nvPr/>
          </p:nvPicPr>
          <p:blipFill>
            <a:blip r:embed="rId9">
              <a:biLevel thresh="25000"/>
            </a:blip>
            <a:stretch>
              <a:fillRect/>
            </a:stretch>
          </p:blipFill>
          <p:spPr>
            <a:xfrm>
              <a:off x="6268631" y="2400233"/>
              <a:ext cx="877402" cy="877402"/>
            </a:xfrm>
            <a:prstGeom prst="rect">
              <a:avLst/>
            </a:prstGeom>
          </p:spPr>
        </p:pic>
      </p:grpSp>
      <p:sp>
        <p:nvSpPr>
          <p:cNvPr id="15" name="矩形 14"/>
          <p:cNvSpPr/>
          <p:nvPr/>
        </p:nvSpPr>
        <p:spPr>
          <a:xfrm>
            <a:off x="7244615" y="2638408"/>
            <a:ext cx="3117556"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altLang="zh-CN" b="1" dirty="0">
                <a:solidFill>
                  <a:schemeClr val="tx1">
                    <a:lumMod val="50000"/>
                    <a:lumOff val="50000"/>
                  </a:schemeClr>
                </a:solidFill>
                <a:latin typeface="微软雅黑" panose="020B0503020204020204" charset="-122"/>
                <a:ea typeface="微软雅黑" panose="020B0503020204020204" charset="-122"/>
              </a:rPr>
              <a:t>4.</a:t>
            </a:r>
            <a:r>
              <a:rPr lang="zh-CN" altLang="en-US" dirty="0">
                <a:latin typeface="微软雅黑" panose="020B0503020204020204" charset="-122"/>
                <a:ea typeface="微软雅黑" panose="020B0503020204020204" charset="-122"/>
                <a:sym typeface="+mn-ea"/>
              </a:rPr>
              <a:t>全部界面线框图</a:t>
            </a:r>
            <a:endParaRPr lang="zh-CN" altLang="en-US" dirty="0">
              <a:latin typeface="微软雅黑" panose="020B0503020204020204" charset="-122"/>
              <a:ea typeface="微软雅黑" panose="020B0503020204020204" charset="-122"/>
            </a:endParaRPr>
          </a:p>
          <a:p>
            <a:pPr algn="just" defTabSz="1624965" fontAlgn="base">
              <a:lnSpc>
                <a:spcPts val="2135"/>
              </a:lnSpc>
              <a:spcBef>
                <a:spcPct val="0"/>
              </a:spcBef>
              <a:spcAft>
                <a:spcPct val="0"/>
              </a:spcAft>
            </a:pPr>
            <a:endParaRPr lang="en-US" altLang="zh-CN"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17" name="矩形 16"/>
          <p:cNvSpPr/>
          <p:nvPr/>
        </p:nvSpPr>
        <p:spPr>
          <a:xfrm>
            <a:off x="7845544" y="3776320"/>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5.</a:t>
            </a:r>
            <a:r>
              <a:rPr lang="zh-CN" altLang="en-US" dirty="0">
                <a:latin typeface="微软雅黑" panose="020B0503020204020204" charset="-122"/>
                <a:ea typeface="微软雅黑" panose="020B0503020204020204" charset="-122"/>
                <a:sym typeface="+mn-ea"/>
              </a:rPr>
              <a:t>可动原型</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19" name="矩形 18"/>
          <p:cNvSpPr/>
          <p:nvPr/>
        </p:nvSpPr>
        <p:spPr>
          <a:xfrm>
            <a:off x="7317292" y="4842596"/>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6.</a:t>
            </a:r>
            <a:r>
              <a:rPr lang="zh-CN" altLang="en-US" dirty="0">
                <a:latin typeface="微软雅黑" panose="020B0503020204020204" charset="-122"/>
                <a:ea typeface="微软雅黑" panose="020B0503020204020204" charset="-122"/>
                <a:sym typeface="+mn-ea"/>
              </a:rPr>
              <a:t>全部界面视觉设计</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21" name="矩形 20"/>
          <p:cNvSpPr/>
          <p:nvPr/>
        </p:nvSpPr>
        <p:spPr>
          <a:xfrm>
            <a:off x="2061026" y="4820145"/>
            <a:ext cx="2740545" cy="433416"/>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3.</a:t>
            </a:r>
            <a:r>
              <a:rPr dirty="0">
                <a:solidFill>
                  <a:srgbClr val="000000"/>
                </a:solidFill>
                <a:latin typeface="微软雅黑" panose="020B0503020204020204" charset="-122"/>
                <a:ea typeface="微软雅黑" panose="020B0503020204020204" charset="-122"/>
                <a:sym typeface="+mn-ea"/>
              </a:rPr>
              <a:t>关键界面视觉设计</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22" name="矩形 21"/>
          <p:cNvSpPr/>
          <p:nvPr/>
        </p:nvSpPr>
        <p:spPr>
          <a:xfrm>
            <a:off x="2036153" y="3748457"/>
            <a:ext cx="2253459"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2.</a:t>
            </a:r>
            <a:r>
              <a:rPr dirty="0">
                <a:solidFill>
                  <a:srgbClr val="000000"/>
                </a:solidFill>
                <a:latin typeface="微软雅黑" panose="020B0503020204020204" charset="-122"/>
                <a:ea typeface="微软雅黑" panose="020B0503020204020204" charset="-122"/>
                <a:sym typeface="+mn-ea"/>
              </a:rPr>
              <a:t>关键界面线框图</a:t>
            </a:r>
            <a:endParaRPr lang="en-US" b="1" dirty="0">
              <a:solidFill>
                <a:schemeClr val="tx1">
                  <a:lumMod val="50000"/>
                  <a:lumOff val="50000"/>
                </a:schemeClr>
              </a:solidFill>
              <a:latin typeface="微软雅黑" panose="020B0503020204020204" charset="-122"/>
              <a:ea typeface="微软雅黑" panose="020B0503020204020204" charset="-122"/>
            </a:endParaRPr>
          </a:p>
        </p:txBody>
      </p:sp>
      <p:sp>
        <p:nvSpPr>
          <p:cNvPr id="24" name="矩形 23"/>
          <p:cNvSpPr/>
          <p:nvPr/>
        </p:nvSpPr>
        <p:spPr>
          <a:xfrm>
            <a:off x="2523309" y="2616817"/>
            <a:ext cx="2253459"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en-US" b="1" dirty="0">
                <a:solidFill>
                  <a:schemeClr val="tx1">
                    <a:lumMod val="50000"/>
                    <a:lumOff val="50000"/>
                  </a:schemeClr>
                </a:solidFill>
                <a:latin typeface="微软雅黑" panose="020B0503020204020204" charset="-122"/>
                <a:ea typeface="微软雅黑" panose="020B0503020204020204" charset="-122"/>
              </a:rPr>
              <a:t>1.</a:t>
            </a:r>
            <a:r>
              <a:rPr dirty="0">
                <a:solidFill>
                  <a:srgbClr val="000000"/>
                </a:solidFill>
                <a:latin typeface="微软雅黑" panose="020B0503020204020204" charset="-122"/>
                <a:ea typeface="微软雅黑" panose="020B0503020204020204" charset="-122"/>
                <a:sym typeface="+mn-ea"/>
              </a:rPr>
              <a:t>在纸上做手绘版线框图</a:t>
            </a:r>
            <a:endParaRPr lang="en-US" b="1" dirty="0">
              <a:solidFill>
                <a:schemeClr val="tx1">
                  <a:lumMod val="50000"/>
                  <a:lumOff val="50000"/>
                </a:schemeClr>
              </a:solidFill>
              <a:latin typeface="微软雅黑" panose="020B0503020204020204" charset="-122"/>
              <a:ea typeface="微软雅黑" panose="020B0503020204020204" charset="-122"/>
            </a:endParaRPr>
          </a:p>
        </p:txBody>
      </p:sp>
      <p:pic>
        <p:nvPicPr>
          <p:cNvPr id="23" name="图片 22">
            <a:extLst>
              <a:ext uri="{FF2B5EF4-FFF2-40B4-BE49-F238E27FC236}">
                <a16:creationId xmlns:a16="http://schemas.microsoft.com/office/drawing/2014/main" id="{180A1629-AA84-4287-BDDD-B82EF385305D}"/>
              </a:ext>
            </a:extLst>
          </p:cNvPr>
          <p:cNvPicPr>
            <a:picLocks noChangeAspect="1"/>
          </p:cNvPicPr>
          <p:nvPr/>
        </p:nvPicPr>
        <p:blipFill>
          <a:blip r:embed="rId10"/>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1" presetClass="entr" presetSubtype="1"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childTnLst>
                          </p:cTn>
                        </p:par>
                        <p:par>
                          <p:cTn id="14" fill="hold">
                            <p:stCondLst>
                              <p:cond delay="37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350"/>
                                        <p:tgtEl>
                                          <p:spTgt spid="15"/>
                                        </p:tgtEl>
                                      </p:cBhvr>
                                    </p:animEffect>
                                  </p:childTnLst>
                                </p:cTn>
                              </p:par>
                              <p:par>
                                <p:cTn id="18" presetID="26" presetClass="emph" presetSubtype="0" fill="hold" grpId="1" nodeType="withEffect">
                                  <p:stCondLst>
                                    <p:cond delay="0"/>
                                  </p:stCondLst>
                                  <p:childTnLst>
                                    <p:animEffect transition="out" filter="fade">
                                      <p:cBhvr>
                                        <p:cTn id="19" dur="400" tmFilter="0, 0; .2, .5; .8, .5; 1, 0"/>
                                        <p:tgtEl>
                                          <p:spTgt spid="15"/>
                                        </p:tgtEl>
                                      </p:cBhvr>
                                    </p:animEffect>
                                    <p:animScale>
                                      <p:cBhvr>
                                        <p:cTn id="20" dur="200" autoRev="1" fill="hold"/>
                                        <p:tgtEl>
                                          <p:spTgt spid="15"/>
                                        </p:tgtEl>
                                      </p:cBhvr>
                                      <p:by x="105000" y="105000"/>
                                    </p:animScale>
                                  </p:childTnLst>
                                </p:cTn>
                              </p:par>
                            </p:childTnLst>
                          </p:cTn>
                        </p:par>
                        <p:par>
                          <p:cTn id="21" fill="hold">
                            <p:stCondLst>
                              <p:cond delay="42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350"/>
                                        <p:tgtEl>
                                          <p:spTgt spid="17"/>
                                        </p:tgtEl>
                                      </p:cBhvr>
                                    </p:animEffect>
                                  </p:childTnLst>
                                </p:cTn>
                              </p:par>
                              <p:par>
                                <p:cTn id="25" presetID="26" presetClass="emph" presetSubtype="0" fill="hold" grpId="1" nodeType="withEffect">
                                  <p:stCondLst>
                                    <p:cond delay="0"/>
                                  </p:stCondLst>
                                  <p:childTnLst>
                                    <p:animEffect transition="out" filter="fade">
                                      <p:cBhvr>
                                        <p:cTn id="26" dur="400" tmFilter="0, 0; .2, .5; .8, .5; 1, 0"/>
                                        <p:tgtEl>
                                          <p:spTgt spid="17"/>
                                        </p:tgtEl>
                                      </p:cBhvr>
                                    </p:animEffect>
                                    <p:animScale>
                                      <p:cBhvr>
                                        <p:cTn id="27" dur="200" autoRev="1" fill="hold"/>
                                        <p:tgtEl>
                                          <p:spTgt spid="17"/>
                                        </p:tgtEl>
                                      </p:cBhvr>
                                      <p:by x="105000" y="105000"/>
                                    </p:animScale>
                                  </p:childTnLst>
                                </p:cTn>
                              </p:par>
                            </p:childTnLst>
                          </p:cTn>
                        </p:par>
                        <p:par>
                          <p:cTn id="28" fill="hold">
                            <p:stCondLst>
                              <p:cond delay="47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350"/>
                                        <p:tgtEl>
                                          <p:spTgt spid="19"/>
                                        </p:tgtEl>
                                      </p:cBhvr>
                                    </p:animEffect>
                                  </p:childTnLst>
                                </p:cTn>
                              </p:par>
                              <p:par>
                                <p:cTn id="32" presetID="26" presetClass="emph" presetSubtype="0" fill="hold" grpId="1" nodeType="withEffect">
                                  <p:stCondLst>
                                    <p:cond delay="0"/>
                                  </p:stCondLst>
                                  <p:childTnLst>
                                    <p:animEffect transition="out" filter="fade">
                                      <p:cBhvr>
                                        <p:cTn id="33" dur="400" tmFilter="0, 0; .2, .5; .8, .5; 1, 0"/>
                                        <p:tgtEl>
                                          <p:spTgt spid="19"/>
                                        </p:tgtEl>
                                      </p:cBhvr>
                                    </p:animEffect>
                                    <p:animScale>
                                      <p:cBhvr>
                                        <p:cTn id="34" dur="200" autoRev="1" fill="hold"/>
                                        <p:tgtEl>
                                          <p:spTgt spid="19"/>
                                        </p:tgtEl>
                                      </p:cBhvr>
                                      <p:by x="105000" y="105000"/>
                                    </p:animScale>
                                  </p:childTnLst>
                                </p:cTn>
                              </p:par>
                            </p:childTnLst>
                          </p:cTn>
                        </p:par>
                        <p:par>
                          <p:cTn id="35" fill="hold">
                            <p:stCondLst>
                              <p:cond delay="52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350"/>
                                        <p:tgtEl>
                                          <p:spTgt spid="21"/>
                                        </p:tgtEl>
                                      </p:cBhvr>
                                    </p:animEffect>
                                  </p:childTnLst>
                                </p:cTn>
                              </p:par>
                              <p:par>
                                <p:cTn id="39" presetID="26" presetClass="emph" presetSubtype="0" fill="hold" grpId="1" nodeType="withEffect">
                                  <p:stCondLst>
                                    <p:cond delay="0"/>
                                  </p:stCondLst>
                                  <p:childTnLst>
                                    <p:animEffect transition="out" filter="fade">
                                      <p:cBhvr>
                                        <p:cTn id="40" dur="400" tmFilter="0, 0; .2, .5; .8, .5; 1, 0"/>
                                        <p:tgtEl>
                                          <p:spTgt spid="21"/>
                                        </p:tgtEl>
                                      </p:cBhvr>
                                    </p:animEffect>
                                    <p:animScale>
                                      <p:cBhvr>
                                        <p:cTn id="41" dur="200" autoRev="1" fill="hold"/>
                                        <p:tgtEl>
                                          <p:spTgt spid="21"/>
                                        </p:tgtEl>
                                      </p:cBhvr>
                                      <p:by x="105000" y="105000"/>
                                    </p:animScale>
                                  </p:childTnLst>
                                </p:cTn>
                              </p:par>
                            </p:childTnLst>
                          </p:cTn>
                        </p:par>
                        <p:par>
                          <p:cTn id="42" fill="hold">
                            <p:stCondLst>
                              <p:cond delay="57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350"/>
                                        <p:tgtEl>
                                          <p:spTgt spid="22"/>
                                        </p:tgtEl>
                                      </p:cBhvr>
                                    </p:animEffect>
                                  </p:childTnLst>
                                </p:cTn>
                              </p:par>
                              <p:par>
                                <p:cTn id="46" presetID="26" presetClass="emph" presetSubtype="0" fill="hold" grpId="1" nodeType="withEffect">
                                  <p:stCondLst>
                                    <p:cond delay="0"/>
                                  </p:stCondLst>
                                  <p:childTnLst>
                                    <p:animEffect transition="out" filter="fade">
                                      <p:cBhvr>
                                        <p:cTn id="47" dur="400" tmFilter="0, 0; .2, .5; .8, .5; 1, 0"/>
                                        <p:tgtEl>
                                          <p:spTgt spid="22"/>
                                        </p:tgtEl>
                                      </p:cBhvr>
                                    </p:animEffect>
                                    <p:animScale>
                                      <p:cBhvr>
                                        <p:cTn id="48" dur="200" autoRev="1" fill="hold"/>
                                        <p:tgtEl>
                                          <p:spTgt spid="22"/>
                                        </p:tgtEl>
                                      </p:cBhvr>
                                      <p:by x="105000" y="105000"/>
                                    </p:animScale>
                                  </p:childTnLst>
                                </p:cTn>
                              </p:par>
                            </p:childTnLst>
                          </p:cTn>
                        </p:par>
                        <p:par>
                          <p:cTn id="49" fill="hold">
                            <p:stCondLst>
                              <p:cond delay="62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350"/>
                                        <p:tgtEl>
                                          <p:spTgt spid="24"/>
                                        </p:tgtEl>
                                      </p:cBhvr>
                                    </p:animEffect>
                                  </p:childTnLst>
                                </p:cTn>
                              </p:par>
                              <p:par>
                                <p:cTn id="53" presetID="26" presetClass="emph" presetSubtype="0" fill="hold" grpId="1" nodeType="withEffect">
                                  <p:stCondLst>
                                    <p:cond delay="0"/>
                                  </p:stCondLst>
                                  <p:childTnLst>
                                    <p:animEffect transition="out" filter="fade">
                                      <p:cBhvr>
                                        <p:cTn id="54" dur="400" tmFilter="0, 0; .2, .5; .8, .5; 1, 0"/>
                                        <p:tgtEl>
                                          <p:spTgt spid="24"/>
                                        </p:tgtEl>
                                      </p:cBhvr>
                                    </p:animEffect>
                                    <p:animScale>
                                      <p:cBhvr>
                                        <p:cTn id="55" dur="2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5" grpId="1"/>
      <p:bldP spid="17" grpId="0"/>
      <p:bldP spid="17" grpId="1"/>
      <p:bldP spid="19" grpId="0"/>
      <p:bldP spid="19" grpId="1"/>
      <p:bldP spid="21" grpId="0"/>
      <p:bldP spid="21" grpId="1"/>
      <p:bldP spid="22" grpId="0"/>
      <p:bldP spid="22" grpId="1"/>
      <p:bldP spid="24" grpId="0"/>
      <p:bldP spid="2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58C4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3</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accent2"/>
                </a:solidFill>
                <a:latin typeface="微软雅黑" panose="020B0503020204020204" charset="-122"/>
                <a:ea typeface="微软雅黑" panose="020B0503020204020204" charset="-122"/>
                <a:sym typeface="+mn-ea"/>
              </a:rPr>
              <a:t>设计工具</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7411B9A2-CE8E-4461-94E9-DA4E003979DA}"/>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33976" y="658906"/>
            <a:ext cx="1605280" cy="521970"/>
          </a:xfrm>
          <a:prstGeom prst="rect">
            <a:avLst/>
          </a:prstGeom>
          <a:noFill/>
        </p:spPr>
        <p:txBody>
          <a:bodyPr wrap="none" rtlCol="0">
            <a:spAutoFit/>
          </a:bodyPr>
          <a:lstStyle/>
          <a:p>
            <a:r>
              <a:rPr kumimoji="1" lang="zh-CN" altLang="en-US" sz="2800" dirty="0"/>
              <a:t>工具简介</a:t>
            </a:r>
          </a:p>
        </p:txBody>
      </p:sp>
      <p:sp>
        <p:nvSpPr>
          <p:cNvPr id="49" name="Rectangle 42"/>
          <p:cNvSpPr/>
          <p:nvPr/>
        </p:nvSpPr>
        <p:spPr>
          <a:xfrm>
            <a:off x="736558" y="1894840"/>
            <a:ext cx="4592404" cy="1433195"/>
          </a:xfrm>
          <a:prstGeom prst="rect">
            <a:avLst/>
          </a:prstGeom>
          <a:noFill/>
          <a:ln w="12700" cap="flat" cmpd="sng" algn="ctr">
            <a:noFill/>
            <a:prstDash val="solid"/>
          </a:ln>
          <a:effectLst/>
        </p:spPr>
        <p:txBody>
          <a:bodyPr lIns="91440" tIns="0" rIns="91440" bIns="0" rtlCol="0" anchor="t"/>
          <a:lstStyle/>
          <a:p>
            <a:pPr algn="ctr">
              <a:defRPr/>
            </a:pPr>
            <a:r>
              <a:rPr lang="en-US" altLang="zh-CN" sz="20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Pop</a:t>
            </a:r>
            <a:r>
              <a:rPr lang="zh-CN" altLang="en-US" sz="2000" dirty="0">
                <a:latin typeface="Microsoft YaHei UI" panose="020B0503020204020204" pitchFamily="34" charset="-122"/>
                <a:ea typeface="Microsoft YaHei UI" panose="020B0503020204020204" pitchFamily="34" charset="-122"/>
                <a:cs typeface="华文新魏" panose="02010800040101010101" charset="-122"/>
                <a:sym typeface="+mn-ea"/>
              </a:rPr>
              <a:t>（轻巧型 低保真；无控件；</a:t>
            </a:r>
            <a:r>
              <a:rPr lang="en-US" altLang="zh-CN" sz="2000" dirty="0">
                <a:latin typeface="Microsoft YaHei UI" panose="020B0503020204020204" pitchFamily="34" charset="-122"/>
                <a:ea typeface="Microsoft YaHei UI" panose="020B0503020204020204" pitchFamily="34" charset="-122"/>
                <a:cs typeface="华文新魏" panose="02010800040101010101" charset="-122"/>
                <a:sym typeface="+mn-ea"/>
              </a:rPr>
              <a:t>iOS</a:t>
            </a:r>
            <a:r>
              <a:rPr lang="zh-CN" altLang="en-US" sz="2000" dirty="0">
                <a:latin typeface="Microsoft YaHei UI" panose="020B0503020204020204" pitchFamily="34" charset="-122"/>
                <a:ea typeface="Microsoft YaHei UI" panose="020B0503020204020204" pitchFamily="34" charset="-122"/>
                <a:cs typeface="华文新魏" panose="02010800040101010101" charset="-122"/>
                <a:sym typeface="+mn-ea"/>
              </a:rPr>
              <a:t>；少交互；免费。）</a:t>
            </a:r>
            <a:endParaRPr lang="en-US" sz="2000" kern="0" dirty="0">
              <a:solidFill>
                <a:schemeClr val="bg1">
                  <a:lumMod val="50000"/>
                </a:schemeClr>
              </a:solidFill>
              <a:latin typeface="Microsoft YaHei UI" panose="020B0503020204020204" pitchFamily="34" charset="-122"/>
              <a:ea typeface="Microsoft YaHei UI" panose="020B0503020204020204" pitchFamily="34" charset="-122"/>
              <a:cs typeface="华文新魏" panose="02010800040101010101" charset="-122"/>
              <a:sym typeface="+mn-lt"/>
            </a:endParaRPr>
          </a:p>
        </p:txBody>
      </p:sp>
      <p:sp>
        <p:nvSpPr>
          <p:cNvPr id="50" name="Rectangle 42"/>
          <p:cNvSpPr/>
          <p:nvPr/>
        </p:nvSpPr>
        <p:spPr>
          <a:xfrm>
            <a:off x="884470" y="3459155"/>
            <a:ext cx="4249506" cy="861036"/>
          </a:xfrm>
          <a:prstGeom prst="rect">
            <a:avLst/>
          </a:prstGeom>
          <a:noFill/>
          <a:ln w="12700" cap="flat" cmpd="sng" algn="ctr">
            <a:noFill/>
            <a:prstDash val="solid"/>
          </a:ln>
          <a:effectLst/>
        </p:spPr>
        <p:txBody>
          <a:bodyPr lIns="91440" tIns="0" rIns="91440" bIns="0" rtlCol="0" anchor="t"/>
          <a:lstStyle/>
          <a:p>
            <a:pPr algn="ctr">
              <a:defRPr/>
            </a:pPr>
            <a:r>
              <a:rPr lang="en-US" altLang="zh-CN" sz="2000" dirty="0" err="1">
                <a:solidFill>
                  <a:srgbClr val="FF0000"/>
                </a:solidFill>
                <a:latin typeface="Microsoft YaHei UI" panose="020B0503020204020204" pitchFamily="34" charset="-122"/>
                <a:ea typeface="Microsoft YaHei UI" panose="020B0503020204020204" pitchFamily="34" charset="-122"/>
                <a:sym typeface="+mn-ea"/>
              </a:rPr>
              <a:t>Flinto</a:t>
            </a:r>
            <a:r>
              <a:rPr lang="zh-CN" altLang="en-US" sz="2000" dirty="0">
                <a:latin typeface="Microsoft YaHei UI" panose="020B0503020204020204" pitchFamily="34" charset="-122"/>
                <a:ea typeface="Microsoft YaHei UI" panose="020B0503020204020204" pitchFamily="34" charset="-122"/>
                <a:sym typeface="+mn-ea"/>
              </a:rPr>
              <a:t>（</a:t>
            </a:r>
            <a:r>
              <a:rPr lang="en-US" altLang="zh-CN" sz="2000" dirty="0">
                <a:latin typeface="Microsoft YaHei UI" panose="020B0503020204020204" pitchFamily="34" charset="-122"/>
                <a:ea typeface="Microsoft YaHei UI" panose="020B0503020204020204" pitchFamily="34" charset="-122"/>
                <a:sym typeface="+mn-ea"/>
              </a:rPr>
              <a:t>HTML</a:t>
            </a:r>
            <a:r>
              <a:rPr lang="zh-CN" altLang="en-US" sz="2000" dirty="0">
                <a:latin typeface="Microsoft YaHei UI" panose="020B0503020204020204" pitchFamily="34" charset="-122"/>
                <a:ea typeface="Microsoft YaHei UI" panose="020B0503020204020204" pitchFamily="34" charset="-122"/>
                <a:sym typeface="+mn-ea"/>
              </a:rPr>
              <a:t>型   中保真度；自带控件；全平台；需联网；少交互；收费</a:t>
            </a:r>
            <a:r>
              <a:rPr lang="en-US" altLang="zh-CN" sz="2000" dirty="0">
                <a:latin typeface="Microsoft YaHei UI" panose="020B0503020204020204" pitchFamily="34" charset="-122"/>
                <a:ea typeface="Microsoft YaHei UI" panose="020B0503020204020204" pitchFamily="34" charset="-122"/>
                <a:sym typeface="+mn-ea"/>
              </a:rPr>
              <a:t>+</a:t>
            </a:r>
            <a:r>
              <a:rPr lang="zh-CN" altLang="en-US" sz="2000" dirty="0">
                <a:latin typeface="Microsoft YaHei UI" panose="020B0503020204020204" pitchFamily="34" charset="-122"/>
                <a:ea typeface="Microsoft YaHei UI" panose="020B0503020204020204" pitchFamily="34" charset="-122"/>
                <a:sym typeface="+mn-ea"/>
              </a:rPr>
              <a:t>免费）</a:t>
            </a:r>
            <a:endParaRPr lang="en-US" sz="2000" kern="0" dirty="0">
              <a:solidFill>
                <a:schemeClr val="bg1">
                  <a:lumMod val="50000"/>
                </a:schemeClr>
              </a:solidFill>
              <a:latin typeface="Microsoft YaHei UI" panose="020B0503020204020204" pitchFamily="34" charset="-122"/>
              <a:ea typeface="Microsoft YaHei UI" panose="020B0503020204020204" pitchFamily="34" charset="-122"/>
              <a:cs typeface="+mn-ea"/>
              <a:sym typeface="+mn-lt"/>
            </a:endParaRPr>
          </a:p>
        </p:txBody>
      </p:sp>
      <p:sp>
        <p:nvSpPr>
          <p:cNvPr id="52" name="Rectangle 42"/>
          <p:cNvSpPr/>
          <p:nvPr/>
        </p:nvSpPr>
        <p:spPr>
          <a:xfrm>
            <a:off x="6344452" y="1592354"/>
            <a:ext cx="4761697" cy="1141321"/>
          </a:xfrm>
          <a:prstGeom prst="rect">
            <a:avLst/>
          </a:prstGeom>
          <a:noFill/>
          <a:ln w="12700" cap="flat" cmpd="sng" algn="ctr">
            <a:noFill/>
            <a:prstDash val="solid"/>
          </a:ln>
          <a:effectLst/>
        </p:spPr>
        <p:txBody>
          <a:bodyPr lIns="91440" tIns="0" rIns="91440" bIns="0" rtlCol="0" anchor="t"/>
          <a:lstStyle/>
          <a:p>
            <a:pPr algn="ctr">
              <a:defRPr/>
            </a:pPr>
            <a:endParaRPr lang="en-US" altLang="zh-CN" sz="1400" dirty="0">
              <a:latin typeface="Microsoft YaHei UI" panose="020B0503020204020204" pitchFamily="34" charset="-122"/>
              <a:ea typeface="Microsoft YaHei UI" panose="020B0503020204020204" pitchFamily="34" charset="-122"/>
            </a:endParaRPr>
          </a:p>
          <a:p>
            <a:pPr algn="ctr">
              <a:defRPr/>
            </a:pPr>
            <a:r>
              <a:rPr lang="en-US" altLang="zh-CN" sz="2000" dirty="0">
                <a:solidFill>
                  <a:srgbClr val="FF0000"/>
                </a:solidFill>
                <a:latin typeface="Microsoft YaHei UI" panose="020B0503020204020204" pitchFamily="34" charset="-122"/>
                <a:ea typeface="Microsoft YaHei UI" panose="020B0503020204020204" pitchFamily="34" charset="-122"/>
                <a:sym typeface="+mn-ea"/>
              </a:rPr>
              <a:t>Axure RP</a:t>
            </a:r>
            <a:r>
              <a:rPr lang="zh-CN" altLang="en-US" sz="2000" dirty="0">
                <a:latin typeface="Microsoft YaHei UI" panose="020B0503020204020204" pitchFamily="34" charset="-122"/>
                <a:ea typeface="Microsoft YaHei UI" panose="020B0503020204020204" pitchFamily="34" charset="-122"/>
                <a:sym typeface="+mn-ea"/>
              </a:rPr>
              <a:t>（超大型   高保真度；可拓展控件；自定义库；适配；少交互；收费。）</a:t>
            </a:r>
            <a:endParaRPr lang="en-US" sz="2000" kern="0" dirty="0">
              <a:solidFill>
                <a:schemeClr val="bg1">
                  <a:lumMod val="50000"/>
                </a:schemeClr>
              </a:solidFill>
              <a:latin typeface="Microsoft YaHei UI" panose="020B0503020204020204" pitchFamily="34" charset="-122"/>
              <a:ea typeface="Microsoft YaHei UI" panose="020B0503020204020204" pitchFamily="34" charset="-122"/>
              <a:cs typeface="+mn-ea"/>
              <a:sym typeface="+mn-lt"/>
            </a:endParaRPr>
          </a:p>
        </p:txBody>
      </p:sp>
      <p:sp>
        <p:nvSpPr>
          <p:cNvPr id="4" name="矩形 3">
            <a:extLst>
              <a:ext uri="{FF2B5EF4-FFF2-40B4-BE49-F238E27FC236}">
                <a16:creationId xmlns:a16="http://schemas.microsoft.com/office/drawing/2014/main" id="{F9BE3CD2-4EF3-4F28-89EA-258478B8E432}"/>
              </a:ext>
            </a:extLst>
          </p:cNvPr>
          <p:cNvSpPr/>
          <p:nvPr/>
        </p:nvSpPr>
        <p:spPr>
          <a:xfrm>
            <a:off x="6344452" y="3026336"/>
            <a:ext cx="4761698" cy="707886"/>
          </a:xfrm>
          <a:prstGeom prst="rect">
            <a:avLst/>
          </a:prstGeom>
        </p:spPr>
        <p:txBody>
          <a:bodyPr wrap="square">
            <a:spAutoFit/>
          </a:bodyPr>
          <a:lstStyle/>
          <a:p>
            <a:pPr algn="ctr">
              <a:defRPr/>
            </a:pPr>
            <a:r>
              <a:rPr lang="en-US" altLang="zh-CN" sz="2000" dirty="0">
                <a:solidFill>
                  <a:srgbClr val="FF0000"/>
                </a:solidFill>
                <a:latin typeface="Microsoft YaHei UI" panose="020B0503020204020204" pitchFamily="34" charset="-122"/>
                <a:ea typeface="Microsoft YaHei UI" panose="020B0503020204020204" pitchFamily="34" charset="-122"/>
                <a:sym typeface="+mn-ea"/>
              </a:rPr>
              <a:t>Pencil</a:t>
            </a:r>
            <a:r>
              <a:rPr lang="zh-CN" altLang="en-US" sz="2000" dirty="0">
                <a:latin typeface="Microsoft YaHei UI" panose="020B0503020204020204" pitchFamily="34" charset="-122"/>
                <a:ea typeface="Microsoft YaHei UI" panose="020B0503020204020204" pitchFamily="34" charset="-122"/>
                <a:sym typeface="+mn-ea"/>
              </a:rPr>
              <a:t>（轻巧型  基于</a:t>
            </a:r>
            <a:r>
              <a:rPr lang="en-US" altLang="zh-CN" sz="2000" dirty="0" err="1">
                <a:latin typeface="Microsoft YaHei UI" panose="020B0503020204020204" pitchFamily="34" charset="-122"/>
                <a:ea typeface="Microsoft YaHei UI" panose="020B0503020204020204" pitchFamily="34" charset="-122"/>
                <a:sym typeface="+mn-ea"/>
              </a:rPr>
              <a:t>FireFox</a:t>
            </a:r>
            <a:r>
              <a:rPr lang="zh-CN" altLang="en-US" sz="2000" dirty="0">
                <a:latin typeface="Microsoft YaHei UI" panose="020B0503020204020204" pitchFamily="34" charset="-122"/>
                <a:ea typeface="Microsoft YaHei UI" panose="020B0503020204020204" pitchFamily="34" charset="-122"/>
                <a:sym typeface="+mn-ea"/>
              </a:rPr>
              <a:t>；手绘风格；扩展组件；开源。）</a:t>
            </a:r>
            <a:endParaRPr lang="en-US" altLang="zh-CN" sz="2000" kern="0" dirty="0">
              <a:solidFill>
                <a:schemeClr val="bg1">
                  <a:lumMod val="50000"/>
                </a:schemeClr>
              </a:solidFill>
              <a:latin typeface="Microsoft YaHei UI" panose="020B0503020204020204" pitchFamily="34" charset="-122"/>
              <a:ea typeface="Microsoft YaHei UI" panose="020B0503020204020204" pitchFamily="34" charset="-122"/>
              <a:cs typeface="+mn-ea"/>
              <a:sym typeface="+mn-lt"/>
            </a:endParaRPr>
          </a:p>
        </p:txBody>
      </p:sp>
      <p:sp>
        <p:nvSpPr>
          <p:cNvPr id="5" name="矩形 4">
            <a:extLst>
              <a:ext uri="{FF2B5EF4-FFF2-40B4-BE49-F238E27FC236}">
                <a16:creationId xmlns:a16="http://schemas.microsoft.com/office/drawing/2014/main" id="{4AEE964A-2617-4EB3-BDAA-BDCB5BC7EE26}"/>
              </a:ext>
            </a:extLst>
          </p:cNvPr>
          <p:cNvSpPr/>
          <p:nvPr/>
        </p:nvSpPr>
        <p:spPr>
          <a:xfrm>
            <a:off x="6344451" y="4625241"/>
            <a:ext cx="5177123" cy="400110"/>
          </a:xfrm>
          <a:prstGeom prst="rect">
            <a:avLst/>
          </a:prstGeom>
        </p:spPr>
        <p:txBody>
          <a:bodyPr wrap="none">
            <a:spAutoFit/>
          </a:bodyPr>
          <a:lstStyle/>
          <a:p>
            <a:r>
              <a:rPr lang="en-US" altLang="zh-CN" sz="2000" dirty="0">
                <a:solidFill>
                  <a:srgbClr val="FF0000"/>
                </a:solidFill>
                <a:latin typeface="Microsoft YaHei UI" panose="020B0503020204020204" pitchFamily="34" charset="-122"/>
                <a:ea typeface="Microsoft YaHei UI" panose="020B0503020204020204" pitchFamily="34" charset="-122"/>
                <a:cs typeface="Times New Roman" panose="02020603050405020304" pitchFamily="18" charset="0"/>
              </a:rPr>
              <a:t>Indigo Studio</a:t>
            </a:r>
            <a:r>
              <a:rPr lang="zh-CN" altLang="en-US" sz="2000" dirty="0">
                <a:latin typeface="Microsoft YaHei UI" panose="020B0503020204020204" pitchFamily="34" charset="-122"/>
                <a:ea typeface="Microsoft YaHei UI" panose="020B0503020204020204" pitchFamily="34" charset="-122"/>
                <a:cs typeface="Times New Roman" panose="02020603050405020304" pitchFamily="18" charset="0"/>
              </a:rPr>
              <a:t>（专业型；多控件；多原型）</a:t>
            </a:r>
            <a:endParaRPr lang="zh-CN" altLang="en-US" sz="2000" dirty="0">
              <a:solidFill>
                <a:srgbClr val="FF0000"/>
              </a:solidFill>
              <a:latin typeface="Microsoft YaHei UI" panose="020B0503020204020204" pitchFamily="34" charset="-122"/>
              <a:ea typeface="Microsoft YaHei UI" panose="020B0503020204020204" pitchFamily="34" charset="-122"/>
            </a:endParaRPr>
          </a:p>
        </p:txBody>
      </p:sp>
      <p:pic>
        <p:nvPicPr>
          <p:cNvPr id="25" name="图片 24">
            <a:extLst>
              <a:ext uri="{FF2B5EF4-FFF2-40B4-BE49-F238E27FC236}">
                <a16:creationId xmlns:a16="http://schemas.microsoft.com/office/drawing/2014/main" id="{D729535C-504E-4566-A746-2A2E6E8C5A68}"/>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300"/>
                            </p:stCondLst>
                            <p:childTnLst>
                              <p:par>
                                <p:cTn id="11" presetID="22" presetClass="entr" presetSubtype="1"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par>
                          <p:cTn id="14" fill="hold">
                            <p:stCondLst>
                              <p:cond delay="1800"/>
                            </p:stCondLst>
                            <p:childTnLst>
                              <p:par>
                                <p:cTn id="15" presetID="22" presetClass="entr" presetSubtype="1"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par>
                          <p:cTn id="18" fill="hold">
                            <p:stCondLst>
                              <p:cond delay="2300"/>
                            </p:stCondLst>
                            <p:childTnLst>
                              <p:par>
                                <p:cTn id="19" presetID="22" presetClass="entr" presetSubtype="4"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down)">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bldLvl="0" animBg="1"/>
      <p:bldP spid="50" grpId="0" bldLvl="0" animBg="1"/>
      <p:bldP spid="5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83685" y="718820"/>
            <a:ext cx="3522980" cy="461665"/>
          </a:xfrm>
          <a:prstGeom prst="rect">
            <a:avLst/>
          </a:prstGeom>
          <a:noFill/>
        </p:spPr>
        <p:txBody>
          <a:bodyPr wrap="square" rtlCol="0">
            <a:spAutoFit/>
          </a:bodyPr>
          <a:lstStyle/>
          <a:p>
            <a:r>
              <a:rPr lang="zh-CN" altLang="en-US" sz="2400" dirty="0"/>
              <a:t>设计工具介绍</a:t>
            </a:r>
            <a:r>
              <a:rPr lang="en-US" altLang="zh-CN" sz="2400" dirty="0"/>
              <a:t>-pop</a:t>
            </a:r>
          </a:p>
        </p:txBody>
      </p:sp>
      <p:sp>
        <p:nvSpPr>
          <p:cNvPr id="12" name="TextBox 11"/>
          <p:cNvSpPr txBox="1"/>
          <p:nvPr/>
        </p:nvSpPr>
        <p:spPr>
          <a:xfrm>
            <a:off x="659710" y="1663603"/>
            <a:ext cx="7788181" cy="3385542"/>
          </a:xfrm>
          <a:prstGeom prst="rect">
            <a:avLst/>
          </a:prstGeom>
          <a:noFill/>
        </p:spPr>
        <p:txBody>
          <a:bodyPr wrap="square" rtlCol="0">
            <a:spAutoFit/>
          </a:bodyPr>
          <a:lstStyle/>
          <a:p>
            <a:r>
              <a:rPr lang="zh-CN" altLang="en-US" sz="2800" dirty="0">
                <a:latin typeface="Microsoft YaHei UI" panose="020B0503020204020204" pitchFamily="34" charset="-122"/>
                <a:ea typeface="Microsoft YaHei UI" panose="020B0503020204020204" pitchFamily="34" charset="-122"/>
              </a:rPr>
              <a:t>非常火的一款原型软件，第一次满足了</a:t>
            </a:r>
            <a:r>
              <a:rPr lang="zh-CN" altLang="en-US" sz="2800" dirty="0">
                <a:solidFill>
                  <a:srgbClr val="FF0000"/>
                </a:solidFill>
                <a:latin typeface="Microsoft YaHei UI" panose="020B0503020204020204" pitchFamily="34" charset="-122"/>
                <a:ea typeface="Microsoft YaHei UI" panose="020B0503020204020204" pitchFamily="34" charset="-122"/>
              </a:rPr>
              <a:t>大家人人都是产品经理的感觉。</a:t>
            </a:r>
          </a:p>
          <a:p>
            <a:r>
              <a:rPr lang="zh-CN" altLang="en-US" sz="2800" dirty="0">
                <a:latin typeface="Microsoft YaHei UI" panose="020B0503020204020204" pitchFamily="34" charset="-122"/>
                <a:ea typeface="Microsoft YaHei UI" panose="020B0503020204020204" pitchFamily="34" charset="-122"/>
              </a:rPr>
              <a:t>方法：拍照</a:t>
            </a:r>
            <a:r>
              <a:rPr lang="en-US" altLang="zh-CN" sz="2800" dirty="0">
                <a:latin typeface="Microsoft YaHei UI" panose="020B0503020204020204" pitchFamily="34" charset="-122"/>
                <a:ea typeface="Microsoft YaHei UI" panose="020B0503020204020204" pitchFamily="34" charset="-122"/>
              </a:rPr>
              <a:t>--</a:t>
            </a:r>
            <a:r>
              <a:rPr lang="zh-CN" altLang="en-US" sz="2800" dirty="0">
                <a:latin typeface="Microsoft YaHei UI" panose="020B0503020204020204" pitchFamily="34" charset="-122"/>
                <a:ea typeface="Microsoft YaHei UI" panose="020B0503020204020204" pitchFamily="34" charset="-122"/>
              </a:rPr>
              <a:t>添加触控区</a:t>
            </a:r>
            <a:r>
              <a:rPr lang="en-US" altLang="zh-CN" sz="2800" dirty="0">
                <a:latin typeface="Microsoft YaHei UI" panose="020B0503020204020204" pitchFamily="34" charset="-122"/>
                <a:ea typeface="Microsoft YaHei UI" panose="020B0503020204020204" pitchFamily="34" charset="-122"/>
              </a:rPr>
              <a:t>--</a:t>
            </a:r>
            <a:r>
              <a:rPr lang="zh-CN" altLang="en-US" sz="2800" dirty="0">
                <a:latin typeface="Microsoft YaHei UI" panose="020B0503020204020204" pitchFamily="34" charset="-122"/>
                <a:ea typeface="Microsoft YaHei UI" panose="020B0503020204020204" pitchFamily="34" charset="-122"/>
              </a:rPr>
              <a:t>转场方式</a:t>
            </a:r>
            <a:r>
              <a:rPr lang="en-US" altLang="zh-CN" sz="2800" dirty="0">
                <a:latin typeface="Microsoft YaHei UI" panose="020B0503020204020204" pitchFamily="34" charset="-122"/>
                <a:ea typeface="Microsoft YaHei UI" panose="020B0503020204020204" pitchFamily="34" charset="-122"/>
              </a:rPr>
              <a:t>--</a:t>
            </a:r>
            <a:r>
              <a:rPr lang="zh-CN" altLang="en-US" sz="2800" dirty="0">
                <a:latin typeface="Microsoft YaHei UI" panose="020B0503020204020204" pitchFamily="34" charset="-122"/>
                <a:ea typeface="Microsoft YaHei UI" panose="020B0503020204020204" pitchFamily="34" charset="-122"/>
              </a:rPr>
              <a:t>选择图片</a:t>
            </a:r>
          </a:p>
          <a:p>
            <a:r>
              <a:rPr lang="zh-CN" altLang="en-US" sz="2800" dirty="0">
                <a:latin typeface="Microsoft YaHei UI" panose="020B0503020204020204" pitchFamily="34" charset="-122"/>
                <a:ea typeface="Microsoft YaHei UI" panose="020B0503020204020204" pitchFamily="34" charset="-122"/>
              </a:rPr>
              <a:t>平台：全手机操作</a:t>
            </a:r>
          </a:p>
          <a:p>
            <a:r>
              <a:rPr lang="zh-CN" altLang="en-US" sz="2800" dirty="0">
                <a:latin typeface="Microsoft YaHei UI" panose="020B0503020204020204" pitchFamily="34" charset="-122"/>
                <a:ea typeface="Microsoft YaHei UI" panose="020B0503020204020204" pitchFamily="34" charset="-122"/>
              </a:rPr>
              <a:t>缺点：分享不便。动画有如侧滑、展开、消失，快现的摇一摇。操作只可以单击。</a:t>
            </a:r>
            <a:r>
              <a:rPr lang="zh-CN" altLang="en-US" sz="2800" dirty="0">
                <a:solidFill>
                  <a:srgbClr val="FF0000"/>
                </a:solidFill>
                <a:latin typeface="Microsoft YaHei UI" panose="020B0503020204020204" pitchFamily="34" charset="-122"/>
                <a:ea typeface="Microsoft YaHei UI" panose="020B0503020204020204" pitchFamily="34" charset="-122"/>
              </a:rPr>
              <a:t>没有控件</a:t>
            </a:r>
            <a:r>
              <a:rPr lang="zh-CN" altLang="en-US" sz="2800" dirty="0">
                <a:latin typeface="Microsoft YaHei UI" panose="020B0503020204020204" pitchFamily="34" charset="-122"/>
                <a:ea typeface="Microsoft YaHei UI" panose="020B0503020204020204" pitchFamily="34" charset="-122"/>
              </a:rPr>
              <a:t>，所有东西都靠你的照片。</a:t>
            </a:r>
          </a:p>
          <a:p>
            <a:endParaRPr lang="zh-CN" altLang="en-US"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145" y="738505"/>
            <a:ext cx="3353435" cy="5952490"/>
          </a:xfrm>
          <a:prstGeom prst="rect">
            <a:avLst/>
          </a:prstGeom>
        </p:spPr>
      </p:pic>
      <p:pic>
        <p:nvPicPr>
          <p:cNvPr id="5" name="图片 4">
            <a:extLst>
              <a:ext uri="{FF2B5EF4-FFF2-40B4-BE49-F238E27FC236}">
                <a16:creationId xmlns:a16="http://schemas.microsoft.com/office/drawing/2014/main" id="{A769BD1D-1281-4A69-9EB9-4A3E205B8940}"/>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ppt_h*1.125000"/>
                                          </p:val>
                                        </p:tav>
                                        <p:tav tm="100000">
                                          <p:val>
                                            <p:strVal val="#ppt_y"/>
                                          </p:val>
                                        </p:tav>
                                      </p:tavLst>
                                    </p:anim>
                                    <p:animEffect transition="in" filter="wipe(up)">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0CBE0F4-0C46-468C-BAE7-27C637E99554}"/>
              </a:ext>
            </a:extLst>
          </p:cNvPr>
          <p:cNvSpPr/>
          <p:nvPr/>
        </p:nvSpPr>
        <p:spPr>
          <a:xfrm>
            <a:off x="4710987" y="760326"/>
            <a:ext cx="2967479" cy="461665"/>
          </a:xfrm>
          <a:prstGeom prst="rect">
            <a:avLst/>
          </a:prstGeom>
        </p:spPr>
        <p:txBody>
          <a:bodyPr wrap="none">
            <a:spAutoFit/>
          </a:bodyPr>
          <a:lstStyle/>
          <a:p>
            <a:r>
              <a:rPr lang="zh-CN" altLang="en-US" sz="2400" dirty="0"/>
              <a:t>设计工具介绍</a:t>
            </a:r>
            <a:r>
              <a:rPr lang="en-US" altLang="zh-CN" sz="2400" dirty="0"/>
              <a:t>-pencil</a:t>
            </a:r>
          </a:p>
        </p:txBody>
      </p:sp>
      <p:sp>
        <p:nvSpPr>
          <p:cNvPr id="3" name="矩形 2">
            <a:extLst>
              <a:ext uri="{FF2B5EF4-FFF2-40B4-BE49-F238E27FC236}">
                <a16:creationId xmlns:a16="http://schemas.microsoft.com/office/drawing/2014/main" id="{16380620-5953-473C-9DC6-1B45A65DF815}"/>
              </a:ext>
            </a:extLst>
          </p:cNvPr>
          <p:cNvSpPr/>
          <p:nvPr/>
        </p:nvSpPr>
        <p:spPr>
          <a:xfrm>
            <a:off x="1352551" y="2136339"/>
            <a:ext cx="9858374" cy="3046988"/>
          </a:xfrm>
          <a:prstGeom prst="rect">
            <a:avLst/>
          </a:prstGeom>
        </p:spPr>
        <p:txBody>
          <a:bodyPr wrap="square">
            <a:spAutoFit/>
          </a:bodyPr>
          <a:lstStyle/>
          <a:p>
            <a:pPr algn="just">
              <a:spcAft>
                <a:spcPts val="0"/>
              </a:spcAft>
            </a:pPr>
            <a:r>
              <a:rPr lang="en-US" altLang="zh-CN" sz="2400" kern="100" dirty="0">
                <a:solidFill>
                  <a:srgbClr val="4F4F4F"/>
                </a:solidFill>
                <a:latin typeface="Microsoft YaHei UI" panose="020B0503020204020204" pitchFamily="34" charset="-122"/>
                <a:ea typeface="Microsoft YaHei UI" panose="020B0503020204020204" pitchFamily="34" charset="-122"/>
                <a:cs typeface="Times New Roman" panose="02020603050405020304" pitchFamily="18" charset="0"/>
              </a:rPr>
              <a:t>       Pencil </a:t>
            </a:r>
            <a:r>
              <a:rPr lang="zh-CN" altLang="zh-CN" sz="2400" kern="100" dirty="0">
                <a:solidFill>
                  <a:srgbClr val="4F4F4F"/>
                </a:solidFill>
                <a:latin typeface="Microsoft YaHei UI" panose="020B0503020204020204" pitchFamily="34" charset="-122"/>
                <a:ea typeface="Microsoft YaHei UI" panose="020B0503020204020204" pitchFamily="34" charset="-122"/>
                <a:cs typeface="Arial" panose="020B0604020202020204" pitchFamily="34" charset="0"/>
              </a:rPr>
              <a:t>是一款开源的原型图绘制工具，手绘风格的，就像自己在纸上画的那样。</a:t>
            </a:r>
            <a:r>
              <a:rPr lang="en-US" altLang="zh-CN" sz="2400" kern="100" dirty="0">
                <a:solidFill>
                  <a:srgbClr val="FF0000"/>
                </a:solidFill>
                <a:latin typeface="Microsoft YaHei UI" panose="020B0503020204020204" pitchFamily="34" charset="-122"/>
                <a:ea typeface="Microsoft YaHei UI" panose="020B0503020204020204" pitchFamily="34" charset="-122"/>
                <a:cs typeface="Times New Roman" panose="02020603050405020304" pitchFamily="18" charset="0"/>
              </a:rPr>
              <a:t>Pencil </a:t>
            </a:r>
            <a:r>
              <a:rPr lang="zh-CN" altLang="zh-CN" sz="2400" kern="1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是一款基于</a:t>
            </a:r>
            <a:r>
              <a:rPr lang="en-US" altLang="zh-CN" sz="2400" kern="100" dirty="0">
                <a:solidFill>
                  <a:srgbClr val="FF0000"/>
                </a:solidFill>
                <a:latin typeface="Microsoft YaHei UI" panose="020B0503020204020204" pitchFamily="34" charset="-122"/>
                <a:ea typeface="Microsoft YaHei UI" panose="020B0503020204020204" pitchFamily="34" charset="-122"/>
                <a:cs typeface="Times New Roman" panose="02020603050405020304" pitchFamily="18" charset="0"/>
              </a:rPr>
              <a:t>Firefox</a:t>
            </a:r>
            <a:r>
              <a:rPr lang="zh-CN" altLang="zh-CN" sz="2400" kern="1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的扩展组件，安装之后即可在</a:t>
            </a:r>
            <a:r>
              <a:rPr lang="en-US" altLang="zh-CN" sz="2400" kern="100" dirty="0">
                <a:solidFill>
                  <a:srgbClr val="FF0000"/>
                </a:solidFill>
                <a:latin typeface="Microsoft YaHei UI" panose="020B0503020204020204" pitchFamily="34" charset="-122"/>
                <a:ea typeface="Microsoft YaHei UI" panose="020B0503020204020204" pitchFamily="34" charset="-122"/>
                <a:cs typeface="Times New Roman" panose="02020603050405020304" pitchFamily="18" charset="0"/>
              </a:rPr>
              <a:t>Firefox</a:t>
            </a:r>
            <a:r>
              <a:rPr lang="zh-CN" altLang="zh-CN" sz="2400" kern="1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的工具菜单中打开</a:t>
            </a:r>
            <a:r>
              <a:rPr lang="en-US" altLang="zh-CN" sz="2400" kern="100" dirty="0">
                <a:solidFill>
                  <a:srgbClr val="FF0000"/>
                </a:solidFill>
                <a:latin typeface="Microsoft YaHei UI" panose="020B0503020204020204" pitchFamily="34" charset="-122"/>
                <a:ea typeface="Microsoft YaHei UI" panose="020B0503020204020204" pitchFamily="34" charset="-122"/>
                <a:cs typeface="Times New Roman" panose="02020603050405020304" pitchFamily="18" charset="0"/>
              </a:rPr>
              <a:t>Pencil</a:t>
            </a:r>
            <a:r>
              <a:rPr lang="zh-CN" altLang="zh-CN" sz="2400" kern="1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的绘图面板。功能比较简单，仅能用以日常简单工作的辅助说明。</a:t>
            </a:r>
            <a:r>
              <a:rPr lang="zh-CN" altLang="zh-CN" sz="2400" kern="100" dirty="0">
                <a:solidFill>
                  <a:srgbClr val="3D464D"/>
                </a:solidFill>
                <a:latin typeface="Microsoft YaHei UI" panose="020B0503020204020204" pitchFamily="34" charset="-122"/>
                <a:ea typeface="Microsoft YaHei UI" panose="020B0503020204020204" pitchFamily="34" charset="-122"/>
                <a:cs typeface="Arial" panose="020B0604020202020204" pitchFamily="34" charset="0"/>
              </a:rPr>
              <a:t>提供的默认元件都是基于软件工程，因此更适合用于</a:t>
            </a:r>
            <a:r>
              <a:rPr lang="en-US" altLang="zh-CN" sz="2400" kern="100" dirty="0">
                <a:solidFill>
                  <a:srgbClr val="3D464D"/>
                </a:solidFill>
                <a:latin typeface="Microsoft YaHei UI" panose="020B0503020204020204" pitchFamily="34" charset="-122"/>
                <a:ea typeface="Microsoft YaHei UI" panose="020B0503020204020204" pitchFamily="34" charset="-122"/>
                <a:cs typeface="Times New Roman" panose="02020603050405020304" pitchFamily="18" charset="0"/>
              </a:rPr>
              <a:t>windows</a:t>
            </a:r>
            <a:r>
              <a:rPr lang="zh-CN" altLang="zh-CN" sz="2400" kern="100" dirty="0">
                <a:solidFill>
                  <a:srgbClr val="3D464D"/>
                </a:solidFill>
                <a:latin typeface="Microsoft YaHei UI" panose="020B0503020204020204" pitchFamily="34" charset="-122"/>
                <a:ea typeface="Microsoft YaHei UI" panose="020B0503020204020204" pitchFamily="34" charset="-122"/>
                <a:cs typeface="Arial" panose="020B0604020202020204" pitchFamily="34" charset="0"/>
              </a:rPr>
              <a:t>桌面程序的简易界面搭建，或者是基本的页面功能说明，并不适用于严肃的原型开发，但</a:t>
            </a:r>
            <a:r>
              <a:rPr lang="zh-CN" altLang="zh-CN" sz="2400" kern="100" dirty="0">
                <a:solidFill>
                  <a:srgbClr val="3D464D"/>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zh-CN" altLang="zh-CN" sz="2400" kern="100" dirty="0">
                <a:solidFill>
                  <a:srgbClr val="3D464D"/>
                </a:solidFill>
                <a:latin typeface="Microsoft YaHei UI" panose="020B0503020204020204" pitchFamily="34" charset="-122"/>
                <a:ea typeface="Microsoft YaHei UI" panose="020B0503020204020204" pitchFamily="34" charset="-122"/>
                <a:cs typeface="Arial" panose="020B0604020202020204" pitchFamily="34" charset="0"/>
              </a:rPr>
              <a:t>好在体积小、又轻便，能够方便将网页中的元素直接拖到或者复制到当前的画布中，这也是</a:t>
            </a:r>
            <a:r>
              <a:rPr lang="en-US" altLang="zh-CN" sz="2400" kern="100" dirty="0">
                <a:solidFill>
                  <a:srgbClr val="3D464D"/>
                </a:solidFill>
                <a:latin typeface="Microsoft YaHei UI" panose="020B0503020204020204" pitchFamily="34" charset="-122"/>
                <a:ea typeface="Microsoft YaHei UI" panose="020B0503020204020204" pitchFamily="34" charset="-122"/>
                <a:cs typeface="Times New Roman" panose="02020603050405020304" pitchFamily="18" charset="0"/>
              </a:rPr>
              <a:t>Pencil</a:t>
            </a:r>
            <a:r>
              <a:rPr lang="zh-CN" altLang="zh-CN" sz="2400" kern="100" dirty="0">
                <a:solidFill>
                  <a:srgbClr val="3D464D"/>
                </a:solidFill>
                <a:latin typeface="Microsoft YaHei UI" panose="020B0503020204020204" pitchFamily="34" charset="-122"/>
                <a:ea typeface="Microsoft YaHei UI" panose="020B0503020204020204" pitchFamily="34" charset="-122"/>
                <a:cs typeface="Arial" panose="020B0604020202020204" pitchFamily="34" charset="0"/>
              </a:rPr>
              <a:t>安装在</a:t>
            </a:r>
            <a:r>
              <a:rPr lang="en-US" altLang="zh-CN" sz="2400" kern="100" dirty="0">
                <a:solidFill>
                  <a:srgbClr val="3D464D"/>
                </a:solidFill>
                <a:latin typeface="Microsoft YaHei UI" panose="020B0503020204020204" pitchFamily="34" charset="-122"/>
                <a:ea typeface="Microsoft YaHei UI" panose="020B0503020204020204" pitchFamily="34" charset="-122"/>
                <a:cs typeface="Times New Roman" panose="02020603050405020304" pitchFamily="18" charset="0"/>
              </a:rPr>
              <a:t>Firefox</a:t>
            </a:r>
            <a:r>
              <a:rPr lang="zh-CN" altLang="zh-CN" sz="2400" kern="100" dirty="0">
                <a:solidFill>
                  <a:srgbClr val="3D464D"/>
                </a:solidFill>
                <a:latin typeface="Microsoft YaHei UI" panose="020B0503020204020204" pitchFamily="34" charset="-122"/>
                <a:ea typeface="Microsoft YaHei UI" panose="020B0503020204020204" pitchFamily="34" charset="-122"/>
                <a:cs typeface="Arial" panose="020B0604020202020204" pitchFamily="34" charset="0"/>
              </a:rPr>
              <a:t>所带来的便利之一吧。</a:t>
            </a:r>
            <a:endParaRPr lang="zh-CN" altLang="zh-CN" sz="2400" kern="100" dirty="0">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2CD196BC-B531-4D3E-9A14-EC605C73CE7C}"/>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22027113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a:extLst>
              <a:ext uri="{FF2B5EF4-FFF2-40B4-BE49-F238E27FC236}">
                <a16:creationId xmlns:a16="http://schemas.microsoft.com/office/drawing/2014/main" id="{E6D4E8C0-8F82-45B9-BBB3-CF23B2F2B4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44316" y="643467"/>
            <a:ext cx="8103368" cy="5571066"/>
          </a:xfrm>
          <a:prstGeom prst="rect">
            <a:avLst/>
          </a:prstGeom>
          <a:noFill/>
        </p:spPr>
      </p:pic>
      <p:pic>
        <p:nvPicPr>
          <p:cNvPr id="8" name="图片 7">
            <a:extLst>
              <a:ext uri="{FF2B5EF4-FFF2-40B4-BE49-F238E27FC236}">
                <a16:creationId xmlns:a16="http://schemas.microsoft.com/office/drawing/2014/main" id="{D616D781-927F-4A00-86B7-068AE6B2DF0F}"/>
              </a:ext>
            </a:extLst>
          </p:cNvPr>
          <p:cNvPicPr>
            <a:picLocks noChangeAspect="1"/>
          </p:cNvPicPr>
          <p:nvPr/>
        </p:nvPicPr>
        <p:blipFill>
          <a:blip r:embed="rId3"/>
          <a:stretch>
            <a:fillRect/>
          </a:stretch>
        </p:blipFill>
        <p:spPr>
          <a:xfrm>
            <a:off x="570657" y="480060"/>
            <a:ext cx="1141317" cy="995679"/>
          </a:xfrm>
          <a:prstGeom prst="rect">
            <a:avLst/>
          </a:prstGeom>
        </p:spPr>
      </p:pic>
    </p:spTree>
    <p:extLst>
      <p:ext uri="{BB962C8B-B14F-4D97-AF65-F5344CB8AC3E}">
        <p14:creationId xmlns:p14="http://schemas.microsoft.com/office/powerpoint/2010/main" val="405065950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55185" y="760326"/>
            <a:ext cx="3522980" cy="461665"/>
          </a:xfrm>
          <a:prstGeom prst="rect">
            <a:avLst/>
          </a:prstGeom>
          <a:noFill/>
        </p:spPr>
        <p:txBody>
          <a:bodyPr wrap="square" rtlCol="0">
            <a:spAutoFit/>
          </a:bodyPr>
          <a:lstStyle/>
          <a:p>
            <a:r>
              <a:rPr lang="zh-CN" altLang="en-US" sz="2400" dirty="0"/>
              <a:t>设计工具介绍</a:t>
            </a:r>
            <a:r>
              <a:rPr lang="en-US" altLang="zh-CN" sz="2400" dirty="0"/>
              <a:t>-</a:t>
            </a:r>
            <a:r>
              <a:rPr lang="en-US" altLang="zh-CN" sz="2400" b="1" dirty="0" err="1">
                <a:sym typeface="+mn-ea"/>
              </a:rPr>
              <a:t>Flinto</a:t>
            </a:r>
            <a:endParaRPr lang="en-US" altLang="zh-CN" sz="2400" dirty="0"/>
          </a:p>
        </p:txBody>
      </p:sp>
      <p:sp>
        <p:nvSpPr>
          <p:cNvPr id="8" name="TextBox 7"/>
          <p:cNvSpPr txBox="1"/>
          <p:nvPr/>
        </p:nvSpPr>
        <p:spPr>
          <a:xfrm>
            <a:off x="874414" y="1980461"/>
            <a:ext cx="10227272" cy="3385542"/>
          </a:xfrm>
          <a:prstGeom prst="rect">
            <a:avLst/>
          </a:prstGeom>
          <a:noFill/>
        </p:spPr>
        <p:txBody>
          <a:bodyPr wrap="square" rtlCol="0">
            <a:spAutoFit/>
          </a:bodyPr>
          <a:lstStyle/>
          <a:p>
            <a:r>
              <a:rPr lang="zh-CN" altLang="en-US" sz="2800" dirty="0">
                <a:latin typeface="Microsoft YaHei UI" panose="020B0503020204020204" pitchFamily="34" charset="-122"/>
                <a:ea typeface="Microsoft YaHei UI" panose="020B0503020204020204" pitchFamily="34" charset="-122"/>
              </a:rPr>
              <a:t>      它的特点是</a:t>
            </a:r>
            <a:r>
              <a:rPr lang="zh-CN" altLang="en-US" sz="2800" dirty="0">
                <a:solidFill>
                  <a:srgbClr val="FF0000"/>
                </a:solidFill>
                <a:latin typeface="Microsoft YaHei UI" panose="020B0503020204020204" pitchFamily="34" charset="-122"/>
                <a:ea typeface="Microsoft YaHei UI" panose="020B0503020204020204" pitchFamily="34" charset="-122"/>
              </a:rPr>
              <a:t>快捷的热区和转场操作</a:t>
            </a:r>
            <a:r>
              <a:rPr lang="zh-CN" altLang="en-US" sz="2800" dirty="0">
                <a:latin typeface="Microsoft YaHei UI" panose="020B0503020204020204" pitchFamily="34" charset="-122"/>
                <a:ea typeface="Microsoft YaHei UI" panose="020B0503020204020204" pitchFamily="34" charset="-122"/>
              </a:rPr>
              <a:t>，但是完全不带控件，也就是网页版的 </a:t>
            </a:r>
            <a:r>
              <a:rPr lang="en-US" altLang="zh-CN" sz="2800" dirty="0">
                <a:latin typeface="Microsoft YaHei UI" panose="020B0503020204020204" pitchFamily="34" charset="-122"/>
                <a:ea typeface="Microsoft YaHei UI" panose="020B0503020204020204" pitchFamily="34" charset="-122"/>
              </a:rPr>
              <a:t>pop</a:t>
            </a:r>
            <a:r>
              <a:rPr lang="zh-CN" altLang="en-US" sz="2800" dirty="0">
                <a:latin typeface="Microsoft YaHei UI" panose="020B0503020204020204" pitchFamily="34" charset="-122"/>
                <a:ea typeface="Microsoft YaHei UI" panose="020B0503020204020204" pitchFamily="34" charset="-122"/>
              </a:rPr>
              <a:t>。需要你自己准备好图片，</a:t>
            </a:r>
            <a:r>
              <a:rPr lang="zh-CN" altLang="en-US" sz="2800" dirty="0">
                <a:solidFill>
                  <a:srgbClr val="FF0000"/>
                </a:solidFill>
                <a:latin typeface="Microsoft YaHei UI" panose="020B0503020204020204" pitchFamily="34" charset="-122"/>
                <a:ea typeface="Microsoft YaHei UI" panose="020B0503020204020204" pitchFamily="34" charset="-122"/>
              </a:rPr>
              <a:t>只负责交互</a:t>
            </a:r>
            <a:r>
              <a:rPr lang="zh-CN" altLang="en-US" sz="2800" dirty="0">
                <a:latin typeface="Microsoft YaHei UI" panose="020B0503020204020204" pitchFamily="34" charset="-122"/>
                <a:ea typeface="Microsoft YaHei UI" panose="020B0503020204020204" pitchFamily="34" charset="-122"/>
              </a:rPr>
              <a:t>。</a:t>
            </a:r>
          </a:p>
          <a:p>
            <a:r>
              <a:rPr lang="zh-CN" altLang="en-US" sz="2800" dirty="0">
                <a:latin typeface="Microsoft YaHei UI" panose="020B0503020204020204" pitchFamily="34" charset="-122"/>
                <a:ea typeface="Microsoft YaHei UI" panose="020B0503020204020204" pitchFamily="34" charset="-122"/>
              </a:rPr>
              <a:t>最大的亮点就是</a:t>
            </a:r>
            <a:r>
              <a:rPr lang="zh-CN" altLang="en-US" sz="2800" dirty="0">
                <a:solidFill>
                  <a:srgbClr val="FF0000"/>
                </a:solidFill>
                <a:latin typeface="Microsoft YaHei UI" panose="020B0503020204020204" pitchFamily="34" charset="-122"/>
                <a:ea typeface="Microsoft YaHei UI" panose="020B0503020204020204" pitchFamily="34" charset="-122"/>
              </a:rPr>
              <a:t>支持滚动</a:t>
            </a:r>
            <a:r>
              <a:rPr lang="zh-CN" altLang="en-US" sz="2800" dirty="0">
                <a:latin typeface="Microsoft YaHei UI" panose="020B0503020204020204" pitchFamily="34" charset="-122"/>
                <a:ea typeface="Microsoft YaHei UI" panose="020B0503020204020204" pitchFamily="34" charset="-122"/>
              </a:rPr>
              <a:t>，前面提到的那些软件，都需要通过转场实现长图滚动，这个可以原生支持。</a:t>
            </a:r>
          </a:p>
          <a:p>
            <a:r>
              <a:rPr lang="zh-CN" altLang="en-US" sz="2800" dirty="0">
                <a:latin typeface="Microsoft YaHei UI" panose="020B0503020204020204" pitchFamily="34" charset="-122"/>
                <a:ea typeface="Microsoft YaHei UI" panose="020B0503020204020204" pitchFamily="34" charset="-122"/>
              </a:rPr>
              <a:t>方法：传图，热区，转场。看起来操作很简单。</a:t>
            </a:r>
          </a:p>
          <a:p>
            <a:r>
              <a:rPr lang="zh-CN" altLang="en-US" sz="2800" dirty="0">
                <a:latin typeface="Microsoft YaHei UI" panose="020B0503020204020204" pitchFamily="34" charset="-122"/>
                <a:ea typeface="Microsoft YaHei UI" panose="020B0503020204020204" pitchFamily="34" charset="-122"/>
              </a:rPr>
              <a:t>平台：全平台。</a:t>
            </a:r>
          </a:p>
          <a:p>
            <a:r>
              <a:rPr lang="zh-CN" altLang="en-US" sz="2800" dirty="0">
                <a:latin typeface="Microsoft YaHei UI" panose="020B0503020204020204" pitchFamily="34" charset="-122"/>
                <a:ea typeface="Microsoft YaHei UI" panose="020B0503020204020204" pitchFamily="34" charset="-122"/>
              </a:rPr>
              <a:t>缺点：</a:t>
            </a:r>
            <a:r>
              <a:rPr lang="en-US" altLang="zh-CN" sz="2800" dirty="0">
                <a:solidFill>
                  <a:srgbClr val="FF0000"/>
                </a:solidFill>
                <a:latin typeface="Microsoft YaHei UI" panose="020B0503020204020204" pitchFamily="34" charset="-122"/>
                <a:ea typeface="Microsoft YaHei UI" panose="020B0503020204020204" pitchFamily="34" charset="-122"/>
              </a:rPr>
              <a:t>30</a:t>
            </a:r>
            <a:r>
              <a:rPr lang="zh-CN" altLang="en-US" sz="2800" dirty="0">
                <a:solidFill>
                  <a:srgbClr val="FF0000"/>
                </a:solidFill>
                <a:latin typeface="Microsoft YaHei UI" panose="020B0503020204020204" pitchFamily="34" charset="-122"/>
                <a:ea typeface="Microsoft YaHei UI" panose="020B0503020204020204" pitchFamily="34" charset="-122"/>
              </a:rPr>
              <a:t>天免费期</a:t>
            </a:r>
            <a:r>
              <a:rPr lang="zh-CN" altLang="en-US" sz="2800" dirty="0">
                <a:latin typeface="Microsoft YaHei UI" panose="020B0503020204020204" pitchFamily="34" charset="-122"/>
                <a:ea typeface="Microsoft YaHei UI" panose="020B0503020204020204" pitchFamily="34" charset="-122"/>
              </a:rPr>
              <a:t>，</a:t>
            </a:r>
            <a:r>
              <a:rPr lang="zh-CN" altLang="en-US" sz="2800" dirty="0">
                <a:solidFill>
                  <a:srgbClr val="FF0000"/>
                </a:solidFill>
                <a:latin typeface="Microsoft YaHei UI" panose="020B0503020204020204" pitchFamily="34" charset="-122"/>
                <a:ea typeface="Microsoft YaHei UI" panose="020B0503020204020204" pitchFamily="34" charset="-122"/>
              </a:rPr>
              <a:t>按月收费</a:t>
            </a:r>
            <a:r>
              <a:rPr lang="zh-CN" altLang="en-US" sz="2800" dirty="0">
                <a:latin typeface="Microsoft YaHei UI" panose="020B0503020204020204" pitchFamily="34" charset="-122"/>
                <a:ea typeface="Microsoft YaHei UI" panose="020B0503020204020204" pitchFamily="34" charset="-122"/>
              </a:rPr>
              <a:t>。不支持控件。需要浏览器支持。</a:t>
            </a:r>
          </a:p>
          <a:p>
            <a:endParaRPr lang="zh-CN" altLang="en-US" dirty="0"/>
          </a:p>
        </p:txBody>
      </p:sp>
      <p:pic>
        <p:nvPicPr>
          <p:cNvPr id="4" name="图片 3">
            <a:extLst>
              <a:ext uri="{FF2B5EF4-FFF2-40B4-BE49-F238E27FC236}">
                <a16:creationId xmlns:a16="http://schemas.microsoft.com/office/drawing/2014/main" id="{B485E724-DC13-4FB9-A0FC-76E23B024B3C}"/>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25247" y="658906"/>
            <a:ext cx="6026010" cy="584775"/>
          </a:xfrm>
          <a:prstGeom prst="rect">
            <a:avLst/>
          </a:prstGeom>
          <a:noFill/>
        </p:spPr>
        <p:txBody>
          <a:bodyPr wrap="none" rtlCol="0">
            <a:spAutoFit/>
          </a:bodyPr>
          <a:lstStyle/>
          <a:p>
            <a:pPr algn="ctr"/>
            <a:r>
              <a:rPr kumimoji="1" lang="en-US" altLang="zh-CN" sz="2800" dirty="0">
                <a:solidFill>
                  <a:schemeClr val="bg1"/>
                </a:solidFill>
              </a:rPr>
              <a:t>			</a:t>
            </a:r>
            <a:r>
              <a:rPr kumimoji="1" lang="en-US" altLang="zh-CN" sz="3200" dirty="0">
                <a:solidFill>
                  <a:schemeClr val="bg1"/>
                </a:solidFill>
                <a:latin typeface="Microsoft YaHei UI" panose="020B0503020204020204" pitchFamily="34" charset="-122"/>
                <a:ea typeface="Microsoft YaHei UI" panose="020B0503020204020204" pitchFamily="34" charset="-122"/>
              </a:rPr>
              <a:t>	</a:t>
            </a:r>
            <a:r>
              <a:rPr lang="zh-CN" altLang="en-US" sz="3200" dirty="0">
                <a:latin typeface="Microsoft YaHei UI" panose="020B0503020204020204" pitchFamily="34" charset="-122"/>
                <a:ea typeface="Microsoft YaHei UI" panose="020B0503020204020204" pitchFamily="34" charset="-122"/>
                <a:sym typeface="+mn-ea"/>
              </a:rPr>
              <a:t>什么是人机交互</a:t>
            </a:r>
            <a:r>
              <a:rPr lang="en-US" altLang="zh-CN" sz="3200" dirty="0">
                <a:latin typeface="Microsoft YaHei UI" panose="020B0503020204020204" pitchFamily="34" charset="-122"/>
                <a:ea typeface="Microsoft YaHei UI" panose="020B0503020204020204" pitchFamily="34" charset="-122"/>
                <a:sym typeface="+mn-ea"/>
              </a:rPr>
              <a:t>?</a:t>
            </a:r>
            <a:endParaRPr kumimoji="1" lang="zh-CN" altLang="en-US" sz="2800" dirty="0">
              <a:solidFill>
                <a:schemeClr val="bg1"/>
              </a:solidFill>
              <a:latin typeface="Microsoft YaHei UI" panose="020B0503020204020204" pitchFamily="34" charset="-122"/>
              <a:ea typeface="Microsoft YaHei UI" panose="020B0503020204020204" pitchFamily="34" charset="-122"/>
            </a:endParaRPr>
          </a:p>
        </p:txBody>
      </p:sp>
      <p:pic>
        <p:nvPicPr>
          <p:cNvPr id="3" name="图片 2" descr="1"/>
          <p:cNvPicPr>
            <a:picLocks noChangeAspect="1"/>
          </p:cNvPicPr>
          <p:nvPr/>
        </p:nvPicPr>
        <p:blipFill>
          <a:blip r:embed="rId3"/>
          <a:stretch>
            <a:fillRect/>
          </a:stretch>
        </p:blipFill>
        <p:spPr>
          <a:xfrm>
            <a:off x="1909445" y="3200400"/>
            <a:ext cx="7495540" cy="3658235"/>
          </a:xfrm>
          <a:prstGeom prst="rect">
            <a:avLst/>
          </a:prstGeom>
        </p:spPr>
      </p:pic>
      <p:sp>
        <p:nvSpPr>
          <p:cNvPr id="2" name="TextBox 1"/>
          <p:cNvSpPr txBox="1"/>
          <p:nvPr/>
        </p:nvSpPr>
        <p:spPr>
          <a:xfrm>
            <a:off x="1338915" y="1446092"/>
            <a:ext cx="10570305" cy="1569660"/>
          </a:xfrm>
          <a:prstGeom prst="rect">
            <a:avLst/>
          </a:prstGeom>
          <a:noFill/>
        </p:spPr>
        <p:txBody>
          <a:bodyPr wrap="square" rtlCol="0">
            <a:spAutoFit/>
          </a:bodyPr>
          <a:lstStyle/>
          <a:p>
            <a:r>
              <a:rPr lang="zh-CN" altLang="en-US" sz="3200" dirty="0">
                <a:latin typeface="Microsoft YaHei UI" panose="020B0503020204020204" pitchFamily="34" charset="-122"/>
                <a:ea typeface="Microsoft YaHei UI" panose="020B0503020204020204" pitchFamily="34" charset="-122"/>
              </a:rPr>
              <a:t>       人机交互是指人与计算机之间使用某种对话语言，以一定的交互方式，为完成确定任务的人与计算机之间的信息交换过程。</a:t>
            </a:r>
            <a:r>
              <a:rPr lang="zh-CN" altLang="en-US" sz="3200" b="1" dirty="0">
                <a:latin typeface="宋体" panose="02010600030101010101" pitchFamily="2" charset="-122"/>
                <a:ea typeface="宋体" panose="02010600030101010101" pitchFamily="2" charset="-122"/>
              </a:rPr>
              <a:t>【</a:t>
            </a:r>
            <a:r>
              <a:rPr lang="en-US" altLang="zh-CN" sz="3200" b="1" dirty="0">
                <a:latin typeface="宋体" panose="02010600030101010101" pitchFamily="2" charset="-122"/>
                <a:ea typeface="宋体" panose="02010600030101010101" pitchFamily="2" charset="-122"/>
              </a:rPr>
              <a:t>1</a:t>
            </a:r>
            <a:r>
              <a:rPr lang="zh-CN" altLang="en-US" sz="3200" b="1" dirty="0">
                <a:latin typeface="宋体" panose="02010600030101010101" pitchFamily="2" charset="-122"/>
                <a:ea typeface="宋体" panose="02010600030101010101" pitchFamily="2" charset="-122"/>
              </a:rPr>
              <a:t>】</a:t>
            </a:r>
          </a:p>
        </p:txBody>
      </p:sp>
      <p:pic>
        <p:nvPicPr>
          <p:cNvPr id="6" name="图片 5">
            <a:extLst>
              <a:ext uri="{FF2B5EF4-FFF2-40B4-BE49-F238E27FC236}">
                <a16:creationId xmlns:a16="http://schemas.microsoft.com/office/drawing/2014/main" id="{153D79ED-A452-4194-A644-67F68C51275C}"/>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099"/>
                            </p:stCondLst>
                            <p:childTnLst>
                              <p:par>
                                <p:cTn id="11" presetID="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2599"/>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56FBEC7-63E0-4281-BF3B-8E361BE1568D}"/>
              </a:ext>
            </a:extLst>
          </p:cNvPr>
          <p:cNvSpPr txBox="1"/>
          <p:nvPr/>
        </p:nvSpPr>
        <p:spPr>
          <a:xfrm>
            <a:off x="4151628" y="666115"/>
            <a:ext cx="4393565" cy="461665"/>
          </a:xfrm>
          <a:prstGeom prst="rect">
            <a:avLst/>
          </a:prstGeom>
          <a:noFill/>
        </p:spPr>
        <p:txBody>
          <a:bodyPr wrap="square" rtlCol="0">
            <a:spAutoFit/>
          </a:bodyPr>
          <a:lstStyle/>
          <a:p>
            <a:r>
              <a:rPr lang="zh-CN" altLang="en-US" sz="2400" dirty="0"/>
              <a:t>设计工具介绍</a:t>
            </a:r>
            <a:r>
              <a:rPr lang="en-US" altLang="zh-CN" sz="2400" dirty="0"/>
              <a:t>-Indigo Studio</a:t>
            </a:r>
          </a:p>
        </p:txBody>
      </p:sp>
      <p:sp>
        <p:nvSpPr>
          <p:cNvPr id="3" name="矩形 2">
            <a:extLst>
              <a:ext uri="{FF2B5EF4-FFF2-40B4-BE49-F238E27FC236}">
                <a16:creationId xmlns:a16="http://schemas.microsoft.com/office/drawing/2014/main" id="{E03B4D4B-0028-465B-8EC0-66D7856BAEE2}"/>
              </a:ext>
            </a:extLst>
          </p:cNvPr>
          <p:cNvSpPr/>
          <p:nvPr/>
        </p:nvSpPr>
        <p:spPr>
          <a:xfrm>
            <a:off x="1304926" y="2290286"/>
            <a:ext cx="9344024" cy="2677656"/>
          </a:xfrm>
          <a:prstGeom prst="rect">
            <a:avLst/>
          </a:prstGeom>
        </p:spPr>
        <p:txBody>
          <a:bodyPr wrap="square">
            <a:spAutoFit/>
          </a:bodyPr>
          <a:lstStyle/>
          <a:p>
            <a:pPr algn="just">
              <a:spcAft>
                <a:spcPts val="0"/>
              </a:spcAft>
            </a:pPr>
            <a:r>
              <a:rPr lang="en-US"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Indigo Studio </a:t>
            </a:r>
            <a:r>
              <a:rPr lang="zh-CN"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是由</a:t>
            </a:r>
            <a:r>
              <a:rPr lang="en-US" altLang="zh-CN" sz="2800" kern="100" dirty="0" err="1">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infragistics</a:t>
            </a:r>
            <a:r>
              <a:rPr lang="en-US"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 </a:t>
            </a:r>
            <a:r>
              <a:rPr lang="zh-CN"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开发的一款</a:t>
            </a:r>
            <a:r>
              <a:rPr lang="en-US"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 UI</a:t>
            </a:r>
            <a:r>
              <a:rPr lang="zh-CN"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原型设计和交互设计工具。帮助你快速而简单地创建活生生的</a:t>
            </a:r>
            <a:r>
              <a:rPr lang="en-US"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UI</a:t>
            </a:r>
            <a:r>
              <a:rPr lang="zh-CN"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原型。它的每一步都保持以用户体验为中心。有了</a:t>
            </a:r>
            <a:r>
              <a:rPr lang="en-US"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Indigo Studio</a:t>
            </a:r>
            <a:r>
              <a:rPr lang="zh-CN"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你可以用超过</a:t>
            </a:r>
            <a:r>
              <a:rPr lang="en-US"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100</a:t>
            </a:r>
            <a:r>
              <a:rPr lang="zh-CN" altLang="zh-CN" sz="2800" kern="100" dirty="0">
                <a:solidFill>
                  <a:srgbClr val="111111"/>
                </a:solidFill>
                <a:latin typeface="Microsoft YaHei UI" panose="020B0503020204020204" pitchFamily="34" charset="-122"/>
                <a:ea typeface="Microsoft YaHei UI" panose="020B0503020204020204" pitchFamily="34" charset="-122"/>
                <a:cs typeface="Times New Roman" panose="02020603050405020304" pitchFamily="18" charset="0"/>
              </a:rPr>
              <a:t>个不同的场景、线框（内置交互控件以及桌面、网站和移动应用的原型）创建脚本，全部不需要代码。</a:t>
            </a:r>
            <a:endParaRPr lang="zh-CN" altLang="zh-CN" sz="2800" kern="100" dirty="0">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E493B26-800C-404E-ADEE-423786075E6B}"/>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161549079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s://static.infragistics.com/marketing/Website/products/indigo-design/indigo-design-code-free-prototyping-designer-1100.png?v=201807190600">
            <a:extLst>
              <a:ext uri="{FF2B5EF4-FFF2-40B4-BE49-F238E27FC236}">
                <a16:creationId xmlns:a16="http://schemas.microsoft.com/office/drawing/2014/main" id="{25F21661-B76B-4AE3-AF26-03E5051FB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9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80994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F950E971-07AB-459E-89E5-4F6F105FECBB}"/>
              </a:ext>
            </a:extLst>
          </p:cNvPr>
          <p:cNvPicPr>
            <a:picLocks noChangeAspect="1"/>
          </p:cNvPicPr>
          <p:nvPr/>
        </p:nvPicPr>
        <p:blipFill>
          <a:blip r:embed="rId2"/>
          <a:stretch>
            <a:fillRect/>
          </a:stretch>
        </p:blipFill>
        <p:spPr>
          <a:xfrm>
            <a:off x="632221" y="643467"/>
            <a:ext cx="1036502" cy="904239"/>
          </a:xfrm>
          <a:prstGeom prst="rect">
            <a:avLst/>
          </a:prstGeom>
        </p:spPr>
      </p:pic>
      <p:pic>
        <p:nvPicPr>
          <p:cNvPr id="3074" name="Picture 2" descr="https://static.infragistics.com/marketing/Website/products/indigo-design/indigo-design-code-free-prototyping-ix-explorer-1100.png?v=201807190600">
            <a:extLst>
              <a:ext uri="{FF2B5EF4-FFF2-40B4-BE49-F238E27FC236}">
                <a16:creationId xmlns:a16="http://schemas.microsoft.com/office/drawing/2014/main" id="{E8448592-8F71-461F-A756-9AA27B857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49" y="638174"/>
            <a:ext cx="11489959" cy="6534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07182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8035" y="760326"/>
            <a:ext cx="3522980" cy="461665"/>
          </a:xfrm>
          <a:prstGeom prst="rect">
            <a:avLst/>
          </a:prstGeom>
          <a:noFill/>
        </p:spPr>
        <p:txBody>
          <a:bodyPr wrap="square" rtlCol="0">
            <a:spAutoFit/>
          </a:bodyPr>
          <a:lstStyle/>
          <a:p>
            <a:pPr algn="ctr"/>
            <a:r>
              <a:rPr lang="zh-CN" altLang="en-US" sz="2400" dirty="0"/>
              <a:t>设计工具介绍</a:t>
            </a:r>
            <a:r>
              <a:rPr lang="en-US" altLang="zh-CN" sz="2400" dirty="0"/>
              <a:t>-</a:t>
            </a:r>
            <a:r>
              <a:rPr lang="zh-CN" altLang="en-US" sz="2400" b="1" dirty="0">
                <a:sym typeface="+mn-ea"/>
              </a:rPr>
              <a:t>Axure RP</a:t>
            </a:r>
            <a:endParaRPr lang="en-US" altLang="zh-CN" sz="2400" dirty="0"/>
          </a:p>
        </p:txBody>
      </p:sp>
      <p:sp>
        <p:nvSpPr>
          <p:cNvPr id="3" name="TextBox 7"/>
          <p:cNvSpPr txBox="1"/>
          <p:nvPr/>
        </p:nvSpPr>
        <p:spPr>
          <a:xfrm>
            <a:off x="884759" y="2032149"/>
            <a:ext cx="10585176" cy="3816429"/>
          </a:xfrm>
          <a:prstGeom prst="rect">
            <a:avLst/>
          </a:prstGeom>
          <a:noFill/>
        </p:spPr>
        <p:txBody>
          <a:bodyPr wrap="square" rtlCol="0">
            <a:spAutoFit/>
          </a:bodyPr>
          <a:lstStyle/>
          <a:p>
            <a:r>
              <a:rPr lang="zh-CN" altLang="en-US" sz="3200" b="1" dirty="0"/>
              <a:t>       Axure RP是美国Axure Software Solution 公司的旗舰产品，该原型设计工具可以</a:t>
            </a:r>
            <a:r>
              <a:rPr lang="zh-CN" altLang="en-US" sz="3200" b="1" dirty="0">
                <a:solidFill>
                  <a:srgbClr val="FF0000"/>
                </a:solidFill>
              </a:rPr>
              <a:t>专业快速地帮助完成定义需求规格负责设计功能和界面的原型设计者快速创建应用软件或Web网站线框图、原型、规格说明书等。</a:t>
            </a:r>
            <a:r>
              <a:rPr lang="zh-CN" altLang="en-US" sz="3200" b="1" dirty="0"/>
              <a:t>Axure所针对的用户包括用户体验设计师（UX）、交互设计师（UI）、业务分析师（BA）、信息架构师（IA）、可用性专家（UE）和产品经理（PM）等等。</a:t>
            </a:r>
          </a:p>
          <a:p>
            <a:endParaRPr lang="zh-CN" altLang="en-US" dirty="0"/>
          </a:p>
        </p:txBody>
      </p:sp>
      <p:pic>
        <p:nvPicPr>
          <p:cNvPr id="4" name="图片 3">
            <a:extLst>
              <a:ext uri="{FF2B5EF4-FFF2-40B4-BE49-F238E27FC236}">
                <a16:creationId xmlns:a16="http://schemas.microsoft.com/office/drawing/2014/main" id="{D2CB6E2E-A498-4AA5-A069-0587D1A029D7}"/>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3110" y="760326"/>
            <a:ext cx="3522980" cy="461665"/>
          </a:xfrm>
          <a:prstGeom prst="rect">
            <a:avLst/>
          </a:prstGeom>
          <a:noFill/>
        </p:spPr>
        <p:txBody>
          <a:bodyPr wrap="square" rtlCol="0">
            <a:spAutoFit/>
          </a:bodyPr>
          <a:lstStyle/>
          <a:p>
            <a:pPr algn="ctr"/>
            <a:r>
              <a:rPr lang="zh-CN" altLang="en-US" sz="2400" dirty="0"/>
              <a:t>设计工具介绍</a:t>
            </a:r>
            <a:r>
              <a:rPr lang="en-US" altLang="zh-CN" sz="2400" dirty="0"/>
              <a:t>-</a:t>
            </a:r>
            <a:r>
              <a:rPr lang="zh-CN" altLang="en-US" sz="2400" b="1" dirty="0">
                <a:sym typeface="+mn-ea"/>
              </a:rPr>
              <a:t>Axure RP</a:t>
            </a:r>
            <a:endParaRPr lang="en-US" altLang="zh-CN" sz="2400" dirty="0"/>
          </a:p>
        </p:txBody>
      </p:sp>
      <p:sp>
        <p:nvSpPr>
          <p:cNvPr id="8" name="TextBox 7"/>
          <p:cNvSpPr txBox="1"/>
          <p:nvPr/>
        </p:nvSpPr>
        <p:spPr>
          <a:xfrm>
            <a:off x="606629" y="2169944"/>
            <a:ext cx="10585176" cy="3816429"/>
          </a:xfrm>
          <a:prstGeom prst="rect">
            <a:avLst/>
          </a:prstGeom>
          <a:noFill/>
        </p:spPr>
        <p:txBody>
          <a:bodyPr wrap="square" rtlCol="0">
            <a:spAutoFit/>
          </a:bodyPr>
          <a:lstStyle/>
          <a:p>
            <a:pPr eaLnBrk="1" hangingPunct="1">
              <a:spcBef>
                <a:spcPts val="0"/>
              </a:spcBef>
              <a:spcAft>
                <a:spcPts val="0"/>
              </a:spcAft>
              <a:defRPr/>
            </a:pPr>
            <a:r>
              <a:rPr lang="zh-CN" altLang="en-US" sz="2800" b="1" dirty="0"/>
              <a:t>       用Axure RP设计线框图和原型会有效提高工作效率，同时方便团队成员一起完成协同设计，可以向用户演示和交流以确认用户需求以及自动产生规格说明书，极大地优化工作方式：设计更加高效、可快速体验动态原型，帮助清晰有效的沟通。</a:t>
            </a:r>
            <a:r>
              <a:rPr lang="zh-CN" altLang="en-US" sz="2800" b="1" dirty="0">
                <a:solidFill>
                  <a:srgbClr val="FF0000"/>
                </a:solidFill>
              </a:rPr>
              <a:t>Axure RP的可视化工作界面以让用户轻松快速的简单用鼠标拖拽的方式创建带有注释的各种线框图</a:t>
            </a:r>
            <a:r>
              <a:rPr lang="zh-CN" altLang="en-US" sz="2800" b="1" dirty="0"/>
              <a:t>。</a:t>
            </a:r>
            <a:r>
              <a:rPr lang="zh-CN" altLang="en-US" sz="2800" b="1" dirty="0">
                <a:solidFill>
                  <a:srgbClr val="FF0000"/>
                </a:solidFill>
              </a:rPr>
              <a:t>无需编程</a:t>
            </a:r>
            <a:r>
              <a:rPr lang="zh-CN" altLang="en-US" sz="2800" b="1" dirty="0"/>
              <a:t>，就可以在线框图上定义简单链接和高级交互。同时该工具支持在线框图的基础上</a:t>
            </a:r>
            <a:r>
              <a:rPr lang="zh-CN" altLang="en-US" sz="2800" b="1" dirty="0">
                <a:solidFill>
                  <a:srgbClr val="FF0000"/>
                </a:solidFill>
              </a:rPr>
              <a:t>自动生成HTML原型和Word格式的规格说明书。</a:t>
            </a:r>
          </a:p>
          <a:p>
            <a:endParaRPr lang="zh-CN" altLang="en-US" dirty="0"/>
          </a:p>
        </p:txBody>
      </p:sp>
      <p:pic>
        <p:nvPicPr>
          <p:cNvPr id="4" name="图片 3">
            <a:extLst>
              <a:ext uri="{FF2B5EF4-FFF2-40B4-BE49-F238E27FC236}">
                <a16:creationId xmlns:a16="http://schemas.microsoft.com/office/drawing/2014/main" id="{4AA2CD9E-57B2-4227-92D3-84D0A6E1F027}"/>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72714C0-EBD6-45EB-94A5-CF302B6CA428}"/>
              </a:ext>
            </a:extLst>
          </p:cNvPr>
          <p:cNvPicPr>
            <a:picLocks noChangeAspect="1"/>
          </p:cNvPicPr>
          <p:nvPr/>
        </p:nvPicPr>
        <p:blipFill>
          <a:blip r:embed="rId2"/>
          <a:stretch>
            <a:fillRect/>
          </a:stretch>
        </p:blipFill>
        <p:spPr>
          <a:xfrm>
            <a:off x="0" y="0"/>
            <a:ext cx="12192000" cy="6464300"/>
          </a:xfrm>
          <a:prstGeom prst="rect">
            <a:avLst/>
          </a:prstGeom>
        </p:spPr>
      </p:pic>
    </p:spTree>
    <p:extLst>
      <p:ext uri="{BB962C8B-B14F-4D97-AF65-F5344CB8AC3E}">
        <p14:creationId xmlns:p14="http://schemas.microsoft.com/office/powerpoint/2010/main" val="2852607116"/>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77360" y="627380"/>
            <a:ext cx="3369945" cy="584775"/>
          </a:xfrm>
          <a:prstGeom prst="rect">
            <a:avLst/>
          </a:prstGeom>
          <a:noFill/>
        </p:spPr>
        <p:txBody>
          <a:bodyPr wrap="square" rtlCol="0">
            <a:spAutoFit/>
          </a:bodyPr>
          <a:lstStyle/>
          <a:p>
            <a:r>
              <a:rPr lang="en-US" altLang="zh-CN" sz="3200" dirty="0"/>
              <a:t>	 </a:t>
            </a:r>
            <a:r>
              <a:rPr lang="zh-CN" altLang="en-US" sz="3200" dirty="0"/>
              <a:t>问题</a:t>
            </a:r>
          </a:p>
        </p:txBody>
      </p:sp>
      <p:sp>
        <p:nvSpPr>
          <p:cNvPr id="3" name="TextBox 1"/>
          <p:cNvSpPr txBox="1"/>
          <p:nvPr/>
        </p:nvSpPr>
        <p:spPr>
          <a:xfrm>
            <a:off x="816483" y="1442839"/>
            <a:ext cx="9937104" cy="2062103"/>
          </a:xfrm>
          <a:prstGeom prst="rect">
            <a:avLst/>
          </a:prstGeom>
          <a:noFill/>
        </p:spPr>
        <p:txBody>
          <a:bodyPr wrap="square" rtlCol="0">
            <a:spAutoFit/>
          </a:bodyPr>
          <a:lstStyle/>
          <a:p>
            <a:endParaRPr lang="en-US" altLang="zh-CN" sz="3200" dirty="0"/>
          </a:p>
          <a:p>
            <a:r>
              <a:rPr lang="en-US" altLang="zh-CN" sz="3200" dirty="0"/>
              <a:t>1.</a:t>
            </a:r>
            <a:r>
              <a:rPr lang="zh-CN" altLang="en-US" sz="3200" dirty="0"/>
              <a:t>界面原型的种类？</a:t>
            </a:r>
            <a:endParaRPr lang="en-US" altLang="zh-CN" sz="3200" dirty="0"/>
          </a:p>
          <a:p>
            <a:r>
              <a:rPr lang="en-US" altLang="zh-CN" sz="3200" dirty="0"/>
              <a:t>2.</a:t>
            </a:r>
            <a:r>
              <a:rPr lang="zh-CN" altLang="en-US" sz="3200" dirty="0"/>
              <a:t>界面原型的优势主要是什么？</a:t>
            </a:r>
            <a:endParaRPr lang="en-US" altLang="zh-CN" sz="3200" dirty="0"/>
          </a:p>
          <a:p>
            <a:r>
              <a:rPr lang="en-US" altLang="zh-CN" sz="3200" dirty="0"/>
              <a:t>3.</a:t>
            </a:r>
            <a:r>
              <a:rPr lang="zh-CN" altLang="en-US" sz="3200" dirty="0"/>
              <a:t>有哪些方式可以来画界面原型？</a:t>
            </a:r>
          </a:p>
        </p:txBody>
      </p:sp>
      <p:sp>
        <p:nvSpPr>
          <p:cNvPr id="4" name="TextBox 3"/>
          <p:cNvSpPr txBox="1"/>
          <p:nvPr/>
        </p:nvSpPr>
        <p:spPr>
          <a:xfrm>
            <a:off x="816482" y="3972405"/>
            <a:ext cx="7946517" cy="1384995"/>
          </a:xfrm>
          <a:prstGeom prst="rect">
            <a:avLst/>
          </a:prstGeom>
          <a:noFill/>
        </p:spPr>
        <p:txBody>
          <a:bodyPr wrap="square" rtlCol="0">
            <a:spAutoFit/>
          </a:bodyPr>
          <a:lstStyle/>
          <a:p>
            <a:r>
              <a:rPr lang="en-US" altLang="zh-CN" sz="2800" b="1" dirty="0">
                <a:solidFill>
                  <a:srgbClr val="C00000"/>
                </a:solidFill>
              </a:rPr>
              <a:t>1.</a:t>
            </a:r>
            <a:r>
              <a:rPr lang="zh-CN" altLang="en-US" sz="2800" b="1" dirty="0">
                <a:solidFill>
                  <a:srgbClr val="C00000"/>
                </a:solidFill>
              </a:rPr>
              <a:t>草图 低保真模型 高保真模型</a:t>
            </a:r>
          </a:p>
          <a:p>
            <a:r>
              <a:rPr lang="en-US" altLang="zh-CN" sz="2800" b="1" dirty="0">
                <a:solidFill>
                  <a:srgbClr val="C00000"/>
                </a:solidFill>
              </a:rPr>
              <a:t>2.</a:t>
            </a:r>
            <a:r>
              <a:rPr lang="zh-CN" altLang="en-US" sz="2800" b="1" dirty="0">
                <a:solidFill>
                  <a:srgbClr val="C00000"/>
                </a:solidFill>
              </a:rPr>
              <a:t>可视化</a:t>
            </a:r>
          </a:p>
          <a:p>
            <a:r>
              <a:rPr lang="en-US" altLang="zh-CN" sz="2800" b="1" dirty="0">
                <a:solidFill>
                  <a:srgbClr val="C00000"/>
                </a:solidFill>
              </a:rPr>
              <a:t>3.</a:t>
            </a:r>
            <a:r>
              <a:rPr lang="zh-CN" altLang="en-US" sz="2800" b="1" dirty="0">
                <a:solidFill>
                  <a:srgbClr val="C00000"/>
                </a:solidFill>
              </a:rPr>
              <a:t>手绘，</a:t>
            </a:r>
            <a:r>
              <a:rPr lang="en-US" altLang="zh-CN" sz="2800" b="1" dirty="0">
                <a:solidFill>
                  <a:srgbClr val="C00000"/>
                </a:solidFill>
              </a:rPr>
              <a:t>HTML</a:t>
            </a:r>
            <a:r>
              <a:rPr lang="zh-CN" altLang="en-US" sz="2800" b="1" dirty="0">
                <a:solidFill>
                  <a:srgbClr val="C00000"/>
                </a:solidFill>
              </a:rPr>
              <a:t>制作，专门的界面原型工具</a:t>
            </a:r>
          </a:p>
        </p:txBody>
      </p:sp>
      <p:pic>
        <p:nvPicPr>
          <p:cNvPr id="5" name="图片 4">
            <a:extLst>
              <a:ext uri="{FF2B5EF4-FFF2-40B4-BE49-F238E27FC236}">
                <a16:creationId xmlns:a16="http://schemas.microsoft.com/office/drawing/2014/main" id="{02EF8530-FE61-46AC-8B7C-81EFEECCD3FE}"/>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75431"/>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15B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4</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bg1">
                    <a:lumMod val="50000"/>
                  </a:schemeClr>
                </a:solidFill>
                <a:latin typeface="微软雅黑" panose="020B0503020204020204" charset="-122"/>
                <a:ea typeface="微软雅黑" panose="020B0503020204020204" charset="-122"/>
              </a:rPr>
              <a:t>参考文献</a:t>
            </a:r>
          </a:p>
        </p:txBody>
      </p:sp>
      <p:pic>
        <p:nvPicPr>
          <p:cNvPr id="9" name="图片 8">
            <a:extLst>
              <a:ext uri="{FF2B5EF4-FFF2-40B4-BE49-F238E27FC236}">
                <a16:creationId xmlns:a16="http://schemas.microsoft.com/office/drawing/2014/main" id="{319808CB-75E0-4D73-8DE8-775FDA0DB767}"/>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77360" y="798830"/>
            <a:ext cx="3369945" cy="368300"/>
          </a:xfrm>
          <a:prstGeom prst="rect">
            <a:avLst/>
          </a:prstGeom>
          <a:noFill/>
        </p:spPr>
        <p:txBody>
          <a:bodyPr wrap="square" rtlCol="0">
            <a:spAutoFit/>
          </a:bodyPr>
          <a:lstStyle/>
          <a:p>
            <a:r>
              <a:rPr lang="en-US" altLang="zh-CN"/>
              <a:t>	 </a:t>
            </a:r>
            <a:r>
              <a:rPr lang="zh-CN" altLang="en-US"/>
              <a:t>参考文献</a:t>
            </a:r>
          </a:p>
        </p:txBody>
      </p:sp>
      <p:sp>
        <p:nvSpPr>
          <p:cNvPr id="5" name="文本框 4"/>
          <p:cNvSpPr txBox="1"/>
          <p:nvPr/>
        </p:nvSpPr>
        <p:spPr>
          <a:xfrm>
            <a:off x="1143634" y="1942465"/>
            <a:ext cx="10324465" cy="2862322"/>
          </a:xfrm>
          <a:prstGeom prst="rect">
            <a:avLst/>
          </a:prstGeom>
          <a:noFill/>
        </p:spPr>
        <p:txBody>
          <a:bodyPr wrap="square" rtlCol="0">
            <a:spAutoFit/>
          </a:bodyPr>
          <a:lstStyle/>
          <a:p>
            <a:r>
              <a:rPr lang="zh-CN" altLang="en-US" dirty="0"/>
              <a:t>【</a:t>
            </a:r>
            <a:r>
              <a:rPr lang="en-US" altLang="zh-CN" dirty="0"/>
              <a:t>1</a:t>
            </a:r>
            <a:r>
              <a:rPr lang="zh-CN" altLang="en-US" dirty="0"/>
              <a:t>】http://www.sohu.com/a/154095742_760583  </a:t>
            </a:r>
            <a:r>
              <a:rPr lang="en-US" altLang="zh-CN" dirty="0"/>
              <a:t>2018.11.3 11</a:t>
            </a:r>
            <a:r>
              <a:rPr lang="zh-CN" altLang="en-US" dirty="0"/>
              <a:t>：</a:t>
            </a:r>
            <a:r>
              <a:rPr lang="en-US" altLang="zh-CN" dirty="0"/>
              <a:t>30</a:t>
            </a:r>
          </a:p>
          <a:p>
            <a:r>
              <a:rPr lang="zh-CN" altLang="en-US" dirty="0"/>
              <a:t>【</a:t>
            </a:r>
            <a:r>
              <a:rPr lang="en-US" altLang="zh-CN" dirty="0"/>
              <a:t>2</a:t>
            </a:r>
            <a:r>
              <a:rPr lang="zh-CN" altLang="en-US" dirty="0"/>
              <a:t>】</a:t>
            </a:r>
            <a:r>
              <a:rPr lang="en-US" altLang="zh-CN" dirty="0">
                <a:sym typeface="+mn-ea"/>
              </a:rPr>
              <a:t>http://www.baike.com/wiki/%E4%BA%BA%E6%9C%BA%E4%BA%A4%E4%BA%92</a:t>
            </a:r>
            <a:r>
              <a:rPr lang="zh-CN" altLang="en-US" dirty="0"/>
              <a:t>  </a:t>
            </a:r>
            <a:r>
              <a:rPr lang="en-US" altLang="zh-CN" dirty="0"/>
              <a:t>2018.11.3 11</a:t>
            </a:r>
            <a:r>
              <a:rPr lang="zh-CN" altLang="en-US" dirty="0"/>
              <a:t>：</a:t>
            </a:r>
            <a:r>
              <a:rPr lang="en-US" altLang="zh-CN" dirty="0"/>
              <a:t>52</a:t>
            </a:r>
          </a:p>
          <a:p>
            <a:r>
              <a:rPr lang="zh-CN" altLang="en-US" dirty="0"/>
              <a:t>【</a:t>
            </a:r>
            <a:r>
              <a:rPr lang="en-US" altLang="zh-CN" dirty="0"/>
              <a:t>3</a:t>
            </a:r>
            <a:r>
              <a:rPr lang="zh-CN" altLang="en-US" dirty="0"/>
              <a:t>】https://zhidao.baidu.com/question/81527508.html  </a:t>
            </a:r>
            <a:r>
              <a:rPr lang="en-US" altLang="zh-CN" dirty="0"/>
              <a:t>2018.11.3 12.34</a:t>
            </a:r>
          </a:p>
          <a:p>
            <a:r>
              <a:rPr lang="zh-CN" altLang="en-US" dirty="0"/>
              <a:t>【</a:t>
            </a:r>
            <a:r>
              <a:rPr lang="en-US" altLang="zh-CN" dirty="0"/>
              <a:t>4</a:t>
            </a:r>
            <a:r>
              <a:rPr lang="zh-CN" altLang="en-US" dirty="0"/>
              <a:t>】https://en.wikipedia.org/wiki/Axure_RP  </a:t>
            </a:r>
            <a:r>
              <a:rPr lang="en-US" altLang="zh-CN" dirty="0"/>
              <a:t>2018.11.4   12:20</a:t>
            </a:r>
          </a:p>
          <a:p>
            <a:r>
              <a:rPr lang="en-US" altLang="zh-CN" dirty="0"/>
              <a:t>【5】https://baike.baidu.com/item /61313?fr=</a:t>
            </a:r>
            <a:r>
              <a:rPr lang="en-US" altLang="zh-CN" dirty="0" err="1"/>
              <a:t>aladdin</a:t>
            </a:r>
            <a:r>
              <a:rPr lang="en-US" altLang="zh-CN" dirty="0"/>
              <a:t> 2018.11.4 13:30</a:t>
            </a:r>
          </a:p>
          <a:p>
            <a:r>
              <a:rPr lang="en-US" altLang="zh-CN" dirty="0"/>
              <a:t>【6】http://www.oschina.net/project/tag/291/ui-design?lang=36&amp;os=0&amp;sort=view 2018.11.4 15:30</a:t>
            </a:r>
          </a:p>
          <a:p>
            <a:r>
              <a:rPr lang="en-US" altLang="zh-CN" dirty="0"/>
              <a:t>【7】http://blog.sina.com.cn/s/blog_69b41dad0102wg3x.html 2018.11.4 14:01</a:t>
            </a:r>
          </a:p>
          <a:p>
            <a:endParaRPr lang="en-US" altLang="zh-CN" dirty="0"/>
          </a:p>
          <a:p>
            <a:endParaRPr lang="zh-CN" altLang="en-US" dirty="0"/>
          </a:p>
          <a:p>
            <a:endParaRPr lang="en-US" altLang="zh-CN" dirty="0"/>
          </a:p>
        </p:txBody>
      </p:sp>
      <p:pic>
        <p:nvPicPr>
          <p:cNvPr id="4" name="图片 3">
            <a:extLst>
              <a:ext uri="{FF2B5EF4-FFF2-40B4-BE49-F238E27FC236}">
                <a16:creationId xmlns:a16="http://schemas.microsoft.com/office/drawing/2014/main" id="{0E221D98-34F7-4DF4-A6D7-CB5C51C5E273}"/>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15B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5</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704113" y="4230052"/>
            <a:ext cx="2444111" cy="492125"/>
          </a:xfrm>
          <a:prstGeom prst="rect">
            <a:avLst/>
          </a:prstGeom>
        </p:spPr>
        <p:txBody>
          <a:bodyPr wrap="square" lIns="0" tIns="0" rIns="0" bIns="0">
            <a:spAutoFit/>
          </a:bodyPr>
          <a:lstStyle/>
          <a:p>
            <a:pPr lvl="0" algn="ctr"/>
            <a:r>
              <a:rPr lang="zh-CN" altLang="en-US" sz="3200" b="1" dirty="0">
                <a:solidFill>
                  <a:schemeClr val="bg1">
                    <a:lumMod val="50000"/>
                  </a:schemeClr>
                </a:solidFill>
                <a:latin typeface="微软雅黑" panose="020B0503020204020204" charset="-122"/>
                <a:ea typeface="微软雅黑" panose="020B0503020204020204" charset="-122"/>
              </a:rPr>
              <a:t>小组分工</a:t>
            </a:r>
          </a:p>
        </p:txBody>
      </p:sp>
      <p:pic>
        <p:nvPicPr>
          <p:cNvPr id="9" name="图片 8">
            <a:extLst>
              <a:ext uri="{FF2B5EF4-FFF2-40B4-BE49-F238E27FC236}">
                <a16:creationId xmlns:a16="http://schemas.microsoft.com/office/drawing/2014/main" id="{176998DC-EEEC-4675-9898-36D102926E37}"/>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7" grpId="0" bldLvl="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36AA207-630B-4207-BAA6-A5ED47A53E21}"/>
              </a:ext>
            </a:extLst>
          </p:cNvPr>
          <p:cNvSpPr/>
          <p:nvPr/>
        </p:nvSpPr>
        <p:spPr>
          <a:xfrm>
            <a:off x="4259414" y="599106"/>
            <a:ext cx="4354077" cy="646331"/>
          </a:xfrm>
          <a:prstGeom prst="rect">
            <a:avLst/>
          </a:prstGeom>
        </p:spPr>
        <p:txBody>
          <a:bodyPr wrap="none">
            <a:spAutoFit/>
          </a:bodyPr>
          <a:lstStyle/>
          <a:p>
            <a:r>
              <a:rPr lang="zh-CN" altLang="en-US" sz="3600" dirty="0">
                <a:latin typeface="Microsoft YaHei UI" panose="020B0503020204020204" pitchFamily="34" charset="-122"/>
                <a:ea typeface="Microsoft YaHei UI" panose="020B0503020204020204" pitchFamily="34" charset="-122"/>
                <a:cs typeface="华文新魏" panose="02010800040101010101" charset="-122"/>
                <a:sym typeface="+mn-ea"/>
              </a:rPr>
              <a:t>人机交互的发展历史</a:t>
            </a:r>
            <a:endParaRPr lang="zh-CN" altLang="en-US" sz="3600" dirty="0">
              <a:latin typeface="Microsoft YaHei UI" panose="020B0503020204020204" pitchFamily="34" charset="-122"/>
              <a:ea typeface="Microsoft YaHei UI" panose="020B0503020204020204" pitchFamily="34" charset="-122"/>
            </a:endParaRPr>
          </a:p>
        </p:txBody>
      </p:sp>
      <p:sp>
        <p:nvSpPr>
          <p:cNvPr id="4" name="矩形 3">
            <a:extLst>
              <a:ext uri="{FF2B5EF4-FFF2-40B4-BE49-F238E27FC236}">
                <a16:creationId xmlns:a16="http://schemas.microsoft.com/office/drawing/2014/main" id="{09A7E185-E8F9-4F9B-9349-B7B680CB4674}"/>
              </a:ext>
            </a:extLst>
          </p:cNvPr>
          <p:cNvSpPr/>
          <p:nvPr/>
        </p:nvSpPr>
        <p:spPr>
          <a:xfrm>
            <a:off x="451756" y="1980923"/>
            <a:ext cx="11239501" cy="4031873"/>
          </a:xfrm>
          <a:prstGeom prst="rect">
            <a:avLst/>
          </a:prstGeom>
        </p:spPr>
        <p:txBody>
          <a:bodyPr wrap="square">
            <a:spAutoFit/>
          </a:bodyPr>
          <a:lstStyle/>
          <a:p>
            <a:r>
              <a:rPr lang="zh-CN" altLang="en-US" sz="3200" dirty="0"/>
              <a:t>       人机交互的发展历史，是从人适应计算机到计算机不断地适应人的发展史</a:t>
            </a:r>
          </a:p>
          <a:p>
            <a:r>
              <a:rPr lang="zh-CN" altLang="en-US" sz="3200" dirty="0"/>
              <a:t>人机交互的发展经历了几个阶段：</a:t>
            </a:r>
          </a:p>
          <a:p>
            <a:r>
              <a:rPr lang="en-US" altLang="zh-CN" sz="3200" dirty="0"/>
              <a:t>1.</a:t>
            </a:r>
            <a:r>
              <a:rPr lang="zh-CN" altLang="en-US" sz="3200" dirty="0"/>
              <a:t>早期的手工作业阶段</a:t>
            </a:r>
          </a:p>
          <a:p>
            <a:r>
              <a:rPr lang="en-US" altLang="zh-CN" sz="3200" dirty="0"/>
              <a:t>2.</a:t>
            </a:r>
            <a:r>
              <a:rPr lang="zh-CN" altLang="en-US" sz="3200" dirty="0"/>
              <a:t>作业控制语言及交互命令语言阶段</a:t>
            </a:r>
          </a:p>
          <a:p>
            <a:r>
              <a:rPr lang="en-US" altLang="zh-CN" sz="3200" dirty="0"/>
              <a:t>3.</a:t>
            </a:r>
            <a:r>
              <a:rPr lang="zh-CN" altLang="en-US" sz="3200" dirty="0"/>
              <a:t>图形用户界面（</a:t>
            </a:r>
            <a:r>
              <a:rPr lang="en-US" altLang="zh-CN" sz="3200" dirty="0"/>
              <a:t>GUI</a:t>
            </a:r>
            <a:r>
              <a:rPr lang="zh-CN" altLang="en-US" sz="3200" dirty="0"/>
              <a:t>）阶段</a:t>
            </a:r>
          </a:p>
          <a:p>
            <a:r>
              <a:rPr lang="en-US" altLang="zh-CN" sz="3200" dirty="0"/>
              <a:t>4.</a:t>
            </a:r>
            <a:r>
              <a:rPr lang="zh-CN" altLang="en-US" sz="3200" dirty="0"/>
              <a:t>网络用户界面的出现</a:t>
            </a:r>
          </a:p>
          <a:p>
            <a:r>
              <a:rPr lang="en-US" altLang="zh-CN" sz="3200" dirty="0"/>
              <a:t>5.</a:t>
            </a:r>
            <a:r>
              <a:rPr lang="zh-CN" altLang="en-US" sz="3200" dirty="0"/>
              <a:t>多通道、多媒体的智能人机交互阶段</a:t>
            </a:r>
          </a:p>
        </p:txBody>
      </p:sp>
      <p:pic>
        <p:nvPicPr>
          <p:cNvPr id="5" name="图片 4">
            <a:extLst>
              <a:ext uri="{FF2B5EF4-FFF2-40B4-BE49-F238E27FC236}">
                <a16:creationId xmlns:a16="http://schemas.microsoft.com/office/drawing/2014/main" id="{523F103D-A148-4ED6-BC98-1497FB169FB8}"/>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99460190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05605" y="829945"/>
            <a:ext cx="3369945" cy="368300"/>
          </a:xfrm>
          <a:prstGeom prst="rect">
            <a:avLst/>
          </a:prstGeom>
          <a:noFill/>
        </p:spPr>
        <p:txBody>
          <a:bodyPr wrap="square" rtlCol="0">
            <a:spAutoFit/>
          </a:bodyPr>
          <a:lstStyle/>
          <a:p>
            <a:r>
              <a:rPr lang="en-US" altLang="zh-CN"/>
              <a:t>	</a:t>
            </a:r>
            <a:r>
              <a:rPr lang="zh-CN" altLang="en-US"/>
              <a:t>组员分工</a:t>
            </a:r>
          </a:p>
        </p:txBody>
      </p:sp>
      <p:sp>
        <p:nvSpPr>
          <p:cNvPr id="5" name="文本框 4"/>
          <p:cNvSpPr txBox="1"/>
          <p:nvPr/>
        </p:nvSpPr>
        <p:spPr>
          <a:xfrm>
            <a:off x="1143635" y="1942465"/>
            <a:ext cx="9904730" cy="3876675"/>
          </a:xfrm>
          <a:prstGeom prst="rect">
            <a:avLst/>
          </a:prstGeom>
          <a:noFill/>
        </p:spPr>
        <p:txBody>
          <a:bodyPr wrap="square" rtlCol="0">
            <a:spAutoFit/>
          </a:bodyPr>
          <a:lstStyle/>
          <a:p>
            <a:r>
              <a:rPr lang="zh-CN" altLang="en-US" sz="3200" dirty="0">
                <a:sym typeface="+mn-ea"/>
              </a:rPr>
              <a:t>童欣        </a:t>
            </a:r>
            <a:r>
              <a:rPr lang="en-US" altLang="zh-CN" sz="3200" dirty="0">
                <a:sym typeface="+mn-ea"/>
              </a:rPr>
              <a:t>88        </a:t>
            </a:r>
            <a:r>
              <a:rPr lang="zh-CN" altLang="en-US" sz="3200" dirty="0">
                <a:sym typeface="+mn-ea"/>
              </a:rPr>
              <a:t>修改</a:t>
            </a:r>
            <a:r>
              <a:rPr lang="en-US" altLang="zh-CN" sz="3200" dirty="0">
                <a:sym typeface="+mn-ea"/>
              </a:rPr>
              <a:t>ppt</a:t>
            </a:r>
            <a:r>
              <a:rPr lang="zh-CN" altLang="en-US" sz="3200" dirty="0">
                <a:sym typeface="+mn-ea"/>
              </a:rPr>
              <a:t>，参与</a:t>
            </a:r>
            <a:r>
              <a:rPr lang="en-US" altLang="zh-CN" sz="3200" dirty="0">
                <a:sym typeface="+mn-ea"/>
              </a:rPr>
              <a:t>ppt</a:t>
            </a:r>
            <a:r>
              <a:rPr lang="zh-CN" altLang="en-US" sz="3200" dirty="0">
                <a:sym typeface="+mn-ea"/>
              </a:rPr>
              <a:t>的资料收集</a:t>
            </a:r>
          </a:p>
          <a:p>
            <a:r>
              <a:rPr lang="zh-CN" altLang="en-US" sz="3200" dirty="0">
                <a:sym typeface="+mn-ea"/>
              </a:rPr>
              <a:t>吴自强    </a:t>
            </a:r>
            <a:r>
              <a:rPr lang="en-US" altLang="zh-CN" sz="3200" dirty="0">
                <a:sym typeface="+mn-ea"/>
              </a:rPr>
              <a:t>89       </a:t>
            </a:r>
            <a:r>
              <a:rPr lang="zh-CN" altLang="en-US" sz="3200" dirty="0">
                <a:sym typeface="+mn-ea"/>
              </a:rPr>
              <a:t>做</a:t>
            </a:r>
            <a:r>
              <a:rPr lang="en-US" altLang="zh-CN" sz="3200" dirty="0">
                <a:sym typeface="+mn-ea"/>
              </a:rPr>
              <a:t>ppt</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陈婧唯    </a:t>
            </a:r>
            <a:r>
              <a:rPr lang="en-US" altLang="zh-CN" sz="3200" dirty="0">
                <a:sym typeface="+mn-ea"/>
              </a:rPr>
              <a:t>86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陈雅菁    </a:t>
            </a:r>
            <a:r>
              <a:rPr lang="en-US" altLang="zh-CN" sz="3200" dirty="0">
                <a:sym typeface="+mn-ea"/>
              </a:rPr>
              <a:t>85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刘震        </a:t>
            </a:r>
            <a:r>
              <a:rPr lang="en-US" altLang="zh-CN" sz="3200" dirty="0">
                <a:sym typeface="+mn-ea"/>
              </a:rPr>
              <a:t>87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sz="3200" dirty="0"/>
          </a:p>
          <a:p>
            <a:r>
              <a:rPr lang="zh-CN" altLang="en-US" sz="3200" dirty="0">
                <a:sym typeface="+mn-ea"/>
              </a:rPr>
              <a:t>张天颖    </a:t>
            </a:r>
            <a:r>
              <a:rPr lang="en-US" altLang="zh-CN" sz="3200" dirty="0">
                <a:sym typeface="+mn-ea"/>
              </a:rPr>
              <a:t>84       </a:t>
            </a:r>
            <a:r>
              <a:rPr lang="zh-CN" altLang="en-US" sz="3200" dirty="0">
                <a:sym typeface="+mn-ea"/>
              </a:rPr>
              <a:t>参与</a:t>
            </a:r>
            <a:r>
              <a:rPr lang="en-US" altLang="zh-CN" sz="3200" dirty="0">
                <a:sym typeface="+mn-ea"/>
              </a:rPr>
              <a:t>PPT</a:t>
            </a:r>
            <a:r>
              <a:rPr lang="zh-CN" altLang="en-US" sz="3200" dirty="0">
                <a:sym typeface="+mn-ea"/>
              </a:rPr>
              <a:t>的资料收集</a:t>
            </a:r>
            <a:endParaRPr lang="en-US" altLang="zh-CN" dirty="0"/>
          </a:p>
          <a:p>
            <a:endParaRPr lang="en-US" altLang="zh-CN" dirty="0"/>
          </a:p>
          <a:p>
            <a:endParaRPr lang="zh-CN" altLang="en-US" dirty="0"/>
          </a:p>
          <a:p>
            <a:endParaRPr lang="en-US" altLang="zh-CN" dirty="0"/>
          </a:p>
        </p:txBody>
      </p:sp>
      <p:pic>
        <p:nvPicPr>
          <p:cNvPr id="4" name="图片 3">
            <a:extLst>
              <a:ext uri="{FF2B5EF4-FFF2-40B4-BE49-F238E27FC236}">
                <a16:creationId xmlns:a16="http://schemas.microsoft.com/office/drawing/2014/main" id="{1525EFE0-C689-46D9-834D-7EA05CD3F420}"/>
              </a:ext>
            </a:extLst>
          </p:cNvPr>
          <p:cNvPicPr>
            <a:picLocks noChangeAspect="1"/>
          </p:cNvPicPr>
          <p:nvPr/>
        </p:nvPicPr>
        <p:blipFill>
          <a:blip r:embed="rId2"/>
          <a:stretch>
            <a:fillRect/>
          </a:stretch>
        </p:blipFill>
        <p:spPr>
          <a:xfrm>
            <a:off x="-1" y="1"/>
            <a:ext cx="1743076" cy="1520651"/>
          </a:xfrm>
          <a:prstGeom prst="rect">
            <a:avLst/>
          </a:prstGeom>
        </p:spPr>
      </p:pic>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cstate="screen"/>
          <a:srcRect/>
          <a:stretch>
            <a:fillRect/>
          </a:stretch>
        </p:blipFill>
        <p:spPr>
          <a:xfrm>
            <a:off x="4489796" y="0"/>
            <a:ext cx="7702204" cy="1508760"/>
          </a:xfrm>
          <a:prstGeom prst="rect">
            <a:avLst/>
          </a:prstGeom>
        </p:spPr>
      </p:pic>
      <p:sp>
        <p:nvSpPr>
          <p:cNvPr id="8" name="矩形 7"/>
          <p:cNvSpPr/>
          <p:nvPr/>
        </p:nvSpPr>
        <p:spPr>
          <a:xfrm>
            <a:off x="2846738" y="2909916"/>
            <a:ext cx="5763861" cy="1015663"/>
          </a:xfrm>
          <a:prstGeom prst="rect">
            <a:avLst/>
          </a:prstGeom>
        </p:spPr>
        <p:txBody>
          <a:bodyPr wrap="square" lIns="0" tIns="0" rIns="0" bIns="0">
            <a:spAutoFit/>
          </a:bodyPr>
          <a:lstStyle/>
          <a:p>
            <a:pPr lvl="0" algn="ctr"/>
            <a:r>
              <a:rPr lang="en-US" altLang="zh-CN" sz="6600" b="1" dirty="0">
                <a:solidFill>
                  <a:schemeClr val="bg1">
                    <a:lumMod val="50000"/>
                  </a:schemeClr>
                </a:solidFill>
                <a:latin typeface="微软雅黑" panose="020B0503020204020204" charset="-122"/>
                <a:ea typeface="微软雅黑" panose="020B0503020204020204" charset="-122"/>
              </a:rPr>
              <a:t>Thank You!</a:t>
            </a:r>
            <a:endParaRPr lang="zh-CN" altLang="en-US" sz="6600" b="1" dirty="0">
              <a:solidFill>
                <a:schemeClr val="bg1">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8676BD17-EE06-4BE5-97C5-D250E8989FC5}"/>
              </a:ext>
            </a:extLst>
          </p:cNvPr>
          <p:cNvPicPr>
            <a:picLocks noChangeAspect="1"/>
          </p:cNvPicPr>
          <p:nvPr/>
        </p:nvPicPr>
        <p:blipFill>
          <a:blip r:embed="rId4"/>
          <a:stretch>
            <a:fillRect/>
          </a:stretch>
        </p:blipFill>
        <p:spPr>
          <a:xfrm>
            <a:off x="-1" y="1"/>
            <a:ext cx="1743076" cy="1520651"/>
          </a:xfrm>
          <a:prstGeom prst="rect">
            <a:avLst/>
          </a:prstGeom>
        </p:spPr>
      </p:pic>
    </p:spTree>
    <p:extLst>
      <p:ext uri="{BB962C8B-B14F-4D97-AF65-F5344CB8AC3E}">
        <p14:creationId xmlns:p14="http://schemas.microsoft.com/office/powerpoint/2010/main" val="860466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5"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467616" cy="584775"/>
          </a:xfrm>
          <a:prstGeom prst="rect">
            <a:avLst/>
          </a:prstGeom>
          <a:noFill/>
        </p:spPr>
        <p:txBody>
          <a:bodyPr wrap="none" rtlCol="0">
            <a:spAutoFit/>
          </a:bodyPr>
          <a:lstStyle/>
          <a:p>
            <a:r>
              <a:rPr lang="zh-CN" altLang="zh-CN" sz="3200" b="1" dirty="0"/>
              <a:t>人机交互研究内容</a:t>
            </a:r>
            <a:endParaRPr kumimoji="1" lang="zh-CN" altLang="en-US" sz="4400" dirty="0">
              <a:solidFill>
                <a:schemeClr val="bg1"/>
              </a:solidFill>
            </a:endParaRPr>
          </a:p>
        </p:txBody>
      </p:sp>
      <p:grpSp>
        <p:nvGrpSpPr>
          <p:cNvPr id="3" name="组合 32"/>
          <p:cNvGrpSpPr/>
          <p:nvPr/>
        </p:nvGrpSpPr>
        <p:grpSpPr>
          <a:xfrm>
            <a:off x="0" y="2390427"/>
            <a:ext cx="9291918" cy="3672819"/>
            <a:chOff x="0" y="1482842"/>
            <a:chExt cx="8458200" cy="3343275"/>
          </a:xfrm>
        </p:grpSpPr>
        <p:sp>
          <p:nvSpPr>
            <p:cNvPr id="4" name="任意多边形: 形状 19"/>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5" name="任意多边形: 形状 20"/>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6" name="任意多边形: 形状 21"/>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7" name="任意多边形: 形状 22"/>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8" name="任意多边形: 形状 23"/>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9" name="任意多边形: 形状 24"/>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0" name="任意多边形: 形状 25"/>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sp>
          <p:nvSpPr>
            <p:cNvPr id="11" name="任意多边形: 形状 26"/>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charset="-122"/>
                <a:ea typeface="微软雅黑" panose="020B0503020204020204" charset="-122"/>
                <a:cs typeface="+mn-ea"/>
                <a:sym typeface="+mn-lt"/>
              </a:endParaRPr>
            </a:p>
          </p:txBody>
        </p:sp>
      </p:grpSp>
      <p:sp>
        <p:nvSpPr>
          <p:cNvPr id="32" name="文本框 31"/>
          <p:cNvSpPr txBox="1"/>
          <p:nvPr/>
        </p:nvSpPr>
        <p:spPr>
          <a:xfrm>
            <a:off x="734695" y="1717675"/>
            <a:ext cx="10946130" cy="4523105"/>
          </a:xfrm>
          <a:prstGeom prst="rect">
            <a:avLst/>
          </a:prstGeom>
          <a:noFill/>
        </p:spPr>
        <p:txBody>
          <a:bodyPr wrap="square" rtlCol="0">
            <a:spAutoFit/>
          </a:bodyPr>
          <a:lstStyle/>
          <a:p>
            <a:r>
              <a:rPr lang="en-US" altLang="zh-CN" sz="3600" dirty="0">
                <a:latin typeface="Microsoft YaHei UI" panose="020B0503020204020204" pitchFamily="34" charset="-122"/>
                <a:ea typeface="Microsoft YaHei UI" panose="020B0503020204020204" pitchFamily="34" charset="-122"/>
                <a:cs typeface="华文新魏" panose="02010800040101010101" charset="-122"/>
                <a:sym typeface="+mn-ea"/>
              </a:rPr>
              <a:t>1.</a:t>
            </a:r>
            <a:r>
              <a:rPr lang="en-US" altLang="zh-CN" sz="36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模型与设计方法（Model and Methodology）</a:t>
            </a:r>
            <a:endParaRPr lang="en-US" altLang="zh-CN" sz="36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endParaRPr>
          </a:p>
          <a:p>
            <a:r>
              <a:rPr lang="en-US" altLang="zh-CN" sz="3600" dirty="0">
                <a:latin typeface="Microsoft YaHei UI" panose="020B0503020204020204" pitchFamily="34" charset="-122"/>
                <a:ea typeface="Microsoft YaHei UI" panose="020B0503020204020204" pitchFamily="34" charset="-122"/>
                <a:cs typeface="华文新魏" panose="02010800040101010101" charset="-122"/>
                <a:sym typeface="+mn-ea"/>
              </a:rPr>
              <a:t>2.</a:t>
            </a:r>
            <a:r>
              <a:rPr lang="zh-CN" altLang="en-US" sz="36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可用性分析与评估（Usability and Evaluation）</a:t>
            </a:r>
            <a:endParaRPr lang="zh-CN" altLang="en-US" sz="36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endParaRPr>
          </a:p>
          <a:p>
            <a:r>
              <a:rPr lang="en-US" altLang="zh-CN" sz="3600" dirty="0">
                <a:latin typeface="Microsoft YaHei UI" panose="020B0503020204020204" pitchFamily="34" charset="-122"/>
                <a:ea typeface="Microsoft YaHei UI" panose="020B0503020204020204" pitchFamily="34" charset="-122"/>
                <a:cs typeface="华文新魏" panose="02010800040101010101" charset="-122"/>
                <a:sym typeface="+mn-ea"/>
              </a:rPr>
              <a:t>3.</a:t>
            </a:r>
            <a:r>
              <a:rPr lang="zh-CN" altLang="en-US" sz="36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多通道交互技术（Multi-Modal）</a:t>
            </a:r>
            <a:endParaRPr lang="zh-CN" altLang="en-US" sz="36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endParaRPr>
          </a:p>
          <a:p>
            <a:r>
              <a:rPr lang="en-US" altLang="zh-CN" sz="3600" dirty="0">
                <a:latin typeface="Microsoft YaHei UI" panose="020B0503020204020204" pitchFamily="34" charset="-122"/>
                <a:ea typeface="Microsoft YaHei UI" panose="020B0503020204020204" pitchFamily="34" charset="-122"/>
                <a:cs typeface="华文新魏" panose="02010800040101010101" charset="-122"/>
                <a:sym typeface="+mn-ea"/>
              </a:rPr>
              <a:t>4.</a:t>
            </a:r>
            <a:r>
              <a:rPr lang="zh-CN" altLang="en-US" sz="36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sym typeface="+mn-ea"/>
              </a:rPr>
              <a:t>认知与智能用户界面（Intelligent User Interface，IUI）</a:t>
            </a:r>
            <a:endParaRPr lang="zh-CN" altLang="en-US" sz="3600" dirty="0">
              <a:solidFill>
                <a:srgbClr val="FF0000"/>
              </a:solidFill>
              <a:latin typeface="Microsoft YaHei UI" panose="020B0503020204020204" pitchFamily="34" charset="-122"/>
              <a:ea typeface="Microsoft YaHei UI" panose="020B0503020204020204" pitchFamily="34" charset="-122"/>
              <a:cs typeface="华文新魏" panose="02010800040101010101" charset="-122"/>
            </a:endParaRPr>
          </a:p>
          <a:p>
            <a:r>
              <a:rPr lang="en-US" altLang="zh-CN" sz="3600" dirty="0">
                <a:latin typeface="Microsoft YaHei UI" panose="020B0503020204020204" pitchFamily="34" charset="-122"/>
                <a:ea typeface="Microsoft YaHei UI" panose="020B0503020204020204" pitchFamily="34" charset="-122"/>
                <a:cs typeface="华文新魏" panose="02010800040101010101" charset="-122"/>
                <a:sym typeface="+mn-ea"/>
              </a:rPr>
              <a:t>5.</a:t>
            </a:r>
            <a:r>
              <a:rPr lang="zh-CN" altLang="en-US" sz="3600" dirty="0">
                <a:latin typeface="Microsoft YaHei UI" panose="020B0503020204020204" pitchFamily="34" charset="-122"/>
                <a:ea typeface="Microsoft YaHei UI" panose="020B0503020204020204" pitchFamily="34" charset="-122"/>
                <a:cs typeface="华文新魏" panose="02010800040101010101" charset="-122"/>
                <a:sym typeface="+mn-ea"/>
              </a:rPr>
              <a:t>群件（Groupware）</a:t>
            </a:r>
            <a:endParaRPr lang="zh-CN" altLang="en-US" sz="3600" dirty="0">
              <a:latin typeface="Microsoft YaHei UI" panose="020B0503020204020204" pitchFamily="34" charset="-122"/>
              <a:ea typeface="Microsoft YaHei UI" panose="020B0503020204020204" pitchFamily="34" charset="-122"/>
              <a:cs typeface="华文新魏" panose="02010800040101010101" charset="-122"/>
            </a:endParaRPr>
          </a:p>
          <a:p>
            <a:r>
              <a:rPr lang="en-US" altLang="zh-CN" sz="3600" dirty="0">
                <a:latin typeface="Microsoft YaHei UI" panose="020B0503020204020204" pitchFamily="34" charset="-122"/>
                <a:ea typeface="Microsoft YaHei UI" panose="020B0503020204020204" pitchFamily="34" charset="-122"/>
                <a:cs typeface="华文新魏" panose="02010800040101010101" charset="-122"/>
                <a:sym typeface="+mn-ea"/>
              </a:rPr>
              <a:t>6.Web</a:t>
            </a:r>
            <a:r>
              <a:rPr lang="zh-CN" altLang="en-US" sz="3600" dirty="0">
                <a:latin typeface="Microsoft YaHei UI" panose="020B0503020204020204" pitchFamily="34" charset="-122"/>
                <a:ea typeface="Microsoft YaHei UI" panose="020B0503020204020204" pitchFamily="34" charset="-122"/>
                <a:cs typeface="华文新魏" panose="02010800040101010101" charset="-122"/>
                <a:sym typeface="+mn-ea"/>
              </a:rPr>
              <a:t>设计（Web-Interaction）</a:t>
            </a:r>
            <a:endParaRPr lang="zh-CN" altLang="en-US" sz="3600" dirty="0">
              <a:latin typeface="Microsoft YaHei UI" panose="020B0503020204020204" pitchFamily="34" charset="-122"/>
              <a:ea typeface="Microsoft YaHei UI" panose="020B0503020204020204" pitchFamily="34" charset="-122"/>
              <a:cs typeface="华文新魏" panose="02010800040101010101" charset="-122"/>
            </a:endParaRPr>
          </a:p>
          <a:p>
            <a:r>
              <a:rPr lang="en-US" altLang="zh-CN" sz="3600" dirty="0">
                <a:latin typeface="Microsoft YaHei UI" panose="020B0503020204020204" pitchFamily="34" charset="-122"/>
                <a:ea typeface="Microsoft YaHei UI" panose="020B0503020204020204" pitchFamily="34" charset="-122"/>
                <a:cs typeface="华文新魏" panose="02010800040101010101" charset="-122"/>
                <a:sym typeface="+mn-ea"/>
              </a:rPr>
              <a:t>7.</a:t>
            </a:r>
            <a:r>
              <a:rPr lang="zh-CN" altLang="en-US" sz="3600" dirty="0">
                <a:latin typeface="Microsoft YaHei UI" panose="020B0503020204020204" pitchFamily="34" charset="-122"/>
                <a:ea typeface="Microsoft YaHei UI" panose="020B0503020204020204" pitchFamily="34" charset="-122"/>
                <a:cs typeface="华文新魏" panose="02010800040101010101" charset="-122"/>
                <a:sym typeface="+mn-ea"/>
              </a:rPr>
              <a:t>移动界面设计（Mobile and Ubicomp）</a:t>
            </a:r>
            <a:endParaRPr lang="zh-CN" altLang="en-US" dirty="0">
              <a:latin typeface="Microsoft YaHei UI" panose="020B0503020204020204" pitchFamily="34" charset="-122"/>
              <a:ea typeface="Microsoft YaHei UI" panose="020B0503020204020204" pitchFamily="34" charset="-122"/>
            </a:endParaRPr>
          </a:p>
        </p:txBody>
      </p:sp>
      <p:pic>
        <p:nvPicPr>
          <p:cNvPr id="13" name="图片 12">
            <a:extLst>
              <a:ext uri="{FF2B5EF4-FFF2-40B4-BE49-F238E27FC236}">
                <a16:creationId xmlns:a16="http://schemas.microsoft.com/office/drawing/2014/main" id="{A60E9699-EC62-4670-86E4-0C5E282E5E37}"/>
              </a:ext>
            </a:extLst>
          </p:cNvPr>
          <p:cNvPicPr>
            <a:picLocks noChangeAspect="1"/>
          </p:cNvPicPr>
          <p:nvPr/>
        </p:nvPicPr>
        <p:blipFill>
          <a:blip r:embed="rId3"/>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5D6000-96F2-4842-B8B1-963D6AF0E879}"/>
              </a:ext>
            </a:extLst>
          </p:cNvPr>
          <p:cNvSpPr/>
          <p:nvPr/>
        </p:nvSpPr>
        <p:spPr>
          <a:xfrm>
            <a:off x="4387840" y="599105"/>
            <a:ext cx="3775393" cy="707886"/>
          </a:xfrm>
          <a:prstGeom prst="rect">
            <a:avLst/>
          </a:prstGeom>
        </p:spPr>
        <p:txBody>
          <a:bodyPr wrap="none">
            <a:spAutoFit/>
          </a:bodyPr>
          <a:lstStyle/>
          <a:p>
            <a:r>
              <a:rPr lang="en-US" altLang="zh-CN" sz="4000" dirty="0" err="1">
                <a:latin typeface="Microsoft YaHei UI" panose="020B0503020204020204" pitchFamily="34" charset="-122"/>
                <a:ea typeface="Microsoft YaHei UI" panose="020B0503020204020204" pitchFamily="34" charset="-122"/>
                <a:cs typeface="华文新魏" panose="02010800040101010101" charset="-122"/>
                <a:sym typeface="+mn-ea"/>
              </a:rPr>
              <a:t>模型与设计方法</a:t>
            </a:r>
            <a:endParaRPr lang="zh-CN" altLang="en-US" sz="2000" dirty="0">
              <a:latin typeface="Microsoft YaHei UI" panose="020B0503020204020204" pitchFamily="34" charset="-122"/>
              <a:ea typeface="Microsoft YaHei UI" panose="020B0503020204020204" pitchFamily="34" charset="-122"/>
            </a:endParaRPr>
          </a:p>
        </p:txBody>
      </p:sp>
      <p:sp>
        <p:nvSpPr>
          <p:cNvPr id="4" name="矩形 3">
            <a:extLst>
              <a:ext uri="{FF2B5EF4-FFF2-40B4-BE49-F238E27FC236}">
                <a16:creationId xmlns:a16="http://schemas.microsoft.com/office/drawing/2014/main" id="{2867B4FF-E000-4093-A7C2-347EAB56EDD4}"/>
              </a:ext>
            </a:extLst>
          </p:cNvPr>
          <p:cNvSpPr/>
          <p:nvPr/>
        </p:nvSpPr>
        <p:spPr>
          <a:xfrm>
            <a:off x="1649186" y="1997839"/>
            <a:ext cx="8727543" cy="2862322"/>
          </a:xfrm>
          <a:prstGeom prst="rect">
            <a:avLst/>
          </a:prstGeom>
        </p:spPr>
        <p:txBody>
          <a:bodyPr wrap="square">
            <a:spAutoFit/>
          </a:bodyPr>
          <a:lstStyle/>
          <a:p>
            <a:r>
              <a:rPr lang="zh-CN" altLang="en-US" sz="3600" dirty="0"/>
              <a:t>       一个交互界面的好坏，直接影响到软件开发的成败。友好人机交互界面的开发离不开好的交互模型与设计方法。因此，研究人机交互界面的表示模型与设计方法，是人机交互的重要研究内容之一。</a:t>
            </a:r>
          </a:p>
        </p:txBody>
      </p:sp>
      <p:pic>
        <p:nvPicPr>
          <p:cNvPr id="5" name="图片 4">
            <a:extLst>
              <a:ext uri="{FF2B5EF4-FFF2-40B4-BE49-F238E27FC236}">
                <a16:creationId xmlns:a16="http://schemas.microsoft.com/office/drawing/2014/main" id="{1176C173-3EED-40D1-AF8F-4E4506EDD275}"/>
              </a:ext>
            </a:extLst>
          </p:cNvPr>
          <p:cNvPicPr>
            <a:picLocks noChangeAspect="1"/>
          </p:cNvPicPr>
          <p:nvPr/>
        </p:nvPicPr>
        <p:blipFill>
          <a:blip r:embed="rId2"/>
          <a:stretch>
            <a:fillRect/>
          </a:stretch>
        </p:blipFill>
        <p:spPr>
          <a:xfrm>
            <a:off x="-1" y="1"/>
            <a:ext cx="1743076" cy="1520651"/>
          </a:xfrm>
          <a:prstGeom prst="rect">
            <a:avLst/>
          </a:prstGeom>
        </p:spPr>
      </p:pic>
    </p:spTree>
    <p:extLst>
      <p:ext uri="{BB962C8B-B14F-4D97-AF65-F5344CB8AC3E}">
        <p14:creationId xmlns:p14="http://schemas.microsoft.com/office/powerpoint/2010/main" val="593564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Microsoft YaHei UI" panose="020B0503020204020204" pitchFamily="34" charset="-122"/>
                <a:ea typeface="Microsoft YaHei UI" panose="020B0503020204020204" pitchFamily="34" charset="-122"/>
                <a:sym typeface="+mn-ea"/>
              </a:rPr>
              <a:t>什么是人机交互界面？</a:t>
            </a:r>
            <a:endParaRPr kumimoji="1" lang="zh-CN" altLang="en-US" sz="2800" dirty="0">
              <a:solidFill>
                <a:schemeClr val="bg1"/>
              </a:solidFill>
              <a:latin typeface="Microsoft YaHei UI" panose="020B0503020204020204" pitchFamily="34" charset="-122"/>
              <a:ea typeface="Microsoft YaHei UI" panose="020B0503020204020204" pitchFamily="34" charset="-122"/>
            </a:endParaRPr>
          </a:p>
        </p:txBody>
      </p:sp>
      <p:sp>
        <p:nvSpPr>
          <p:cNvPr id="28" name="TextBox 7"/>
          <p:cNvSpPr txBox="1"/>
          <p:nvPr/>
        </p:nvSpPr>
        <p:spPr>
          <a:xfrm>
            <a:off x="2125345" y="1496060"/>
            <a:ext cx="8206740" cy="645160"/>
          </a:xfrm>
          <a:prstGeom prst="rect">
            <a:avLst/>
          </a:prstGeom>
          <a:noFill/>
        </p:spPr>
        <p:txBody>
          <a:bodyPr wrap="square" rtlCol="0">
            <a:spAutoFit/>
          </a:bodyPr>
          <a:lstStyle/>
          <a:p>
            <a:r>
              <a:rPr lang="zh-CN" altLang="en-US" sz="3600" b="1" dirty="0"/>
              <a:t>人机交互界面通常是指用户可见的部分。</a:t>
            </a:r>
          </a:p>
        </p:txBody>
      </p:sp>
      <p:pic>
        <p:nvPicPr>
          <p:cNvPr id="29" name="图片 28" descr=")WFF3]8X[9}V~V)_F{R{)IQ"/>
          <p:cNvPicPr>
            <a:picLocks noChangeAspect="1"/>
          </p:cNvPicPr>
          <p:nvPr/>
        </p:nvPicPr>
        <p:blipFill>
          <a:blip r:embed="rId3"/>
          <a:stretch>
            <a:fillRect/>
          </a:stretch>
        </p:blipFill>
        <p:spPr>
          <a:xfrm>
            <a:off x="1066800" y="2141220"/>
            <a:ext cx="10058400" cy="4525645"/>
          </a:xfrm>
          <a:prstGeom prst="rect">
            <a:avLst/>
          </a:prstGeom>
        </p:spPr>
      </p:pic>
      <p:pic>
        <p:nvPicPr>
          <p:cNvPr id="5" name="图片 4">
            <a:extLst>
              <a:ext uri="{FF2B5EF4-FFF2-40B4-BE49-F238E27FC236}">
                <a16:creationId xmlns:a16="http://schemas.microsoft.com/office/drawing/2014/main" id="{0879CAA6-1130-4AAC-8395-2E217104123D}"/>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289612" y="658906"/>
            <a:ext cx="3738880" cy="521970"/>
          </a:xfrm>
          <a:prstGeom prst="rect">
            <a:avLst/>
          </a:prstGeom>
          <a:noFill/>
        </p:spPr>
        <p:txBody>
          <a:bodyPr wrap="none" rtlCol="0">
            <a:spAutoFit/>
          </a:bodyPr>
          <a:lstStyle/>
          <a:p>
            <a:pPr algn="l"/>
            <a:r>
              <a:rPr lang="zh-CN" altLang="en-US" sz="2800" dirty="0">
                <a:latin typeface="Microsoft YaHei UI" panose="020B0503020204020204" pitchFamily="34" charset="-122"/>
                <a:ea typeface="Microsoft YaHei UI" panose="020B0503020204020204" pitchFamily="34" charset="-122"/>
                <a:sym typeface="+mn-ea"/>
              </a:rPr>
              <a:t>什么是人机交互界面？</a:t>
            </a:r>
            <a:endParaRPr kumimoji="1" lang="zh-CN" altLang="en-US" sz="2800" dirty="0">
              <a:solidFill>
                <a:schemeClr val="bg1"/>
              </a:solidFill>
              <a:latin typeface="Microsoft YaHei UI" panose="020B0503020204020204" pitchFamily="34" charset="-122"/>
              <a:ea typeface="Microsoft YaHei UI" panose="020B0503020204020204" pitchFamily="34" charset="-122"/>
            </a:endParaRPr>
          </a:p>
        </p:txBody>
      </p:sp>
      <p:pic>
        <p:nvPicPr>
          <p:cNvPr id="2" name="图片 1" descr="C)VSB(RZ%4S5VNECC{GZ41Y"/>
          <p:cNvPicPr>
            <a:picLocks noChangeAspect="1"/>
          </p:cNvPicPr>
          <p:nvPr/>
        </p:nvPicPr>
        <p:blipFill>
          <a:blip r:embed="rId3"/>
          <a:stretch>
            <a:fillRect/>
          </a:stretch>
        </p:blipFill>
        <p:spPr>
          <a:xfrm>
            <a:off x="1066800" y="1623060"/>
            <a:ext cx="10058400" cy="4774565"/>
          </a:xfrm>
          <a:prstGeom prst="rect">
            <a:avLst/>
          </a:prstGeom>
        </p:spPr>
      </p:pic>
      <p:pic>
        <p:nvPicPr>
          <p:cNvPr id="4" name="图片 3">
            <a:extLst>
              <a:ext uri="{FF2B5EF4-FFF2-40B4-BE49-F238E27FC236}">
                <a16:creationId xmlns:a16="http://schemas.microsoft.com/office/drawing/2014/main" id="{5E101DC0-E5B9-47AA-84B1-5E14154BA723}"/>
              </a:ext>
            </a:extLst>
          </p:cNvPr>
          <p:cNvPicPr>
            <a:picLocks noChangeAspect="1"/>
          </p:cNvPicPr>
          <p:nvPr/>
        </p:nvPicPr>
        <p:blipFill>
          <a:blip r:embed="rId4"/>
          <a:stretch>
            <a:fillRect/>
          </a:stretch>
        </p:blipFill>
        <p:spPr>
          <a:xfrm>
            <a:off x="-1" y="1"/>
            <a:ext cx="1743076" cy="152065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heme/theme1.xml><?xml version="1.0" encoding="utf-8"?>
<a:theme xmlns:a="http://schemas.openxmlformats.org/drawingml/2006/main" name="第一PPT，www.1ppt.com">
  <a:themeElements>
    <a:clrScheme name="自定义 21">
      <a:dk1>
        <a:srgbClr val="000000"/>
      </a:dk1>
      <a:lt1>
        <a:srgbClr val="FFFFFF"/>
      </a:lt1>
      <a:dk2>
        <a:srgbClr val="44546A"/>
      </a:dk2>
      <a:lt2>
        <a:srgbClr val="E7E6E6"/>
      </a:lt2>
      <a:accent1>
        <a:srgbClr val="25B0D2"/>
      </a:accent1>
      <a:accent2>
        <a:srgbClr val="047ABA"/>
      </a:accent2>
      <a:accent3>
        <a:srgbClr val="58C4B8"/>
      </a:accent3>
      <a:accent4>
        <a:srgbClr val="15B0B8"/>
      </a:accent4>
      <a:accent5>
        <a:srgbClr val="077FBF"/>
      </a:accent5>
      <a:accent6>
        <a:srgbClr val="70AD47"/>
      </a:accent6>
      <a:hlink>
        <a:srgbClr val="6DC2CC"/>
      </a:hlink>
      <a:folHlink>
        <a:srgbClr val="7BC8DB"/>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2826</Words>
  <Application>Microsoft Office PowerPoint</Application>
  <PresentationFormat>宽屏</PresentationFormat>
  <Paragraphs>212</Paragraphs>
  <Slides>51</Slides>
  <Notes>24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51</vt:i4>
      </vt:variant>
    </vt:vector>
  </HeadingPairs>
  <TitlesOfParts>
    <vt:vector size="68" baseType="lpstr">
      <vt:lpstr>-apple-system</vt:lpstr>
      <vt:lpstr>ITC Avant Garde Std Bk</vt:lpstr>
      <vt:lpstr>Microsoft YaHei UI</vt:lpstr>
      <vt:lpstr>DengXian</vt:lpstr>
      <vt:lpstr>DengXian</vt:lpstr>
      <vt:lpstr>DengXian Light</vt:lpstr>
      <vt:lpstr>方正正中黑简体</vt:lpstr>
      <vt:lpstr>华文新魏</vt:lpstr>
      <vt:lpstr>宋体</vt:lpstr>
      <vt:lpstr>微软雅黑</vt:lpstr>
      <vt:lpstr>Arial</vt:lpstr>
      <vt:lpstr>Arial</vt:lpstr>
      <vt:lpstr>Calibri</vt:lpstr>
      <vt:lpstr>Franklin Gothic Medium</vt:lpstr>
      <vt:lpstr>Times New Roman</vt:lpstr>
      <vt:lpstr>Verdana</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hawk oliver</dc:creator>
  <cp:lastModifiedBy>hawk oliver</cp:lastModifiedBy>
  <cp:revision>7</cp:revision>
  <dcterms:created xsi:type="dcterms:W3CDTF">2018-11-09T06:27:05Z</dcterms:created>
  <dcterms:modified xsi:type="dcterms:W3CDTF">2018-11-11T06:20:34Z</dcterms:modified>
</cp:coreProperties>
</file>